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notesSlides/notesSlide1.xml" ContentType="application/vnd.openxmlformats-officedocument.presentationml.notesSlide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9"/>
  </p:notesMasterIdLst>
  <p:sldIdLst>
    <p:sldId id="259" r:id="rId3"/>
    <p:sldId id="256" r:id="rId4"/>
    <p:sldId id="258" r:id="rId5"/>
    <p:sldId id="260" r:id="rId6"/>
    <p:sldId id="261" r:id="rId7"/>
    <p:sldId id="262" r:id="rId8"/>
    <p:sldId id="263" r:id="rId9"/>
    <p:sldId id="380" r:id="rId10"/>
    <p:sldId id="381" r:id="rId11"/>
    <p:sldId id="382" r:id="rId12"/>
    <p:sldId id="383" r:id="rId13"/>
    <p:sldId id="384" r:id="rId14"/>
    <p:sldId id="385" r:id="rId15"/>
    <p:sldId id="386" r:id="rId16"/>
    <p:sldId id="387" r:id="rId17"/>
    <p:sldId id="388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94" r:id="rId31"/>
    <p:sldId id="295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03" r:id="rId40"/>
    <p:sldId id="304" r:id="rId41"/>
    <p:sldId id="305" r:id="rId42"/>
    <p:sldId id="306" r:id="rId43"/>
    <p:sldId id="307" r:id="rId44"/>
    <p:sldId id="308" r:id="rId45"/>
    <p:sldId id="309" r:id="rId46"/>
    <p:sldId id="310" r:id="rId47"/>
    <p:sldId id="311" r:id="rId48"/>
    <p:sldId id="312" r:id="rId49"/>
    <p:sldId id="313" r:id="rId50"/>
    <p:sldId id="314" r:id="rId51"/>
    <p:sldId id="315" r:id="rId52"/>
    <p:sldId id="316" r:id="rId53"/>
    <p:sldId id="317" r:id="rId54"/>
    <p:sldId id="318" r:id="rId55"/>
    <p:sldId id="319" r:id="rId56"/>
    <p:sldId id="320" r:id="rId57"/>
    <p:sldId id="321" r:id="rId58"/>
    <p:sldId id="322" r:id="rId59"/>
    <p:sldId id="323" r:id="rId60"/>
    <p:sldId id="324" r:id="rId61"/>
    <p:sldId id="325" r:id="rId62"/>
    <p:sldId id="326" r:id="rId63"/>
    <p:sldId id="327" r:id="rId64"/>
    <p:sldId id="328" r:id="rId65"/>
    <p:sldId id="329" r:id="rId66"/>
    <p:sldId id="330" r:id="rId67"/>
    <p:sldId id="331" r:id="rId68"/>
    <p:sldId id="332" r:id="rId69"/>
    <p:sldId id="333" r:id="rId70"/>
    <p:sldId id="334" r:id="rId71"/>
    <p:sldId id="335" r:id="rId72"/>
    <p:sldId id="336" r:id="rId73"/>
    <p:sldId id="337" r:id="rId74"/>
    <p:sldId id="338" r:id="rId75"/>
    <p:sldId id="339" r:id="rId76"/>
    <p:sldId id="340" r:id="rId77"/>
    <p:sldId id="341" r:id="rId78"/>
    <p:sldId id="342" r:id="rId79"/>
    <p:sldId id="343" r:id="rId80"/>
    <p:sldId id="344" r:id="rId81"/>
    <p:sldId id="345" r:id="rId82"/>
    <p:sldId id="346" r:id="rId83"/>
    <p:sldId id="347" r:id="rId84"/>
    <p:sldId id="348" r:id="rId85"/>
    <p:sldId id="349" r:id="rId86"/>
    <p:sldId id="350" r:id="rId87"/>
    <p:sldId id="351" r:id="rId88"/>
    <p:sldId id="352" r:id="rId89"/>
    <p:sldId id="353" r:id="rId90"/>
    <p:sldId id="354" r:id="rId91"/>
    <p:sldId id="355" r:id="rId92"/>
    <p:sldId id="356" r:id="rId93"/>
    <p:sldId id="357" r:id="rId94"/>
    <p:sldId id="358" r:id="rId95"/>
    <p:sldId id="359" r:id="rId96"/>
    <p:sldId id="360" r:id="rId97"/>
    <p:sldId id="361" r:id="rId98"/>
    <p:sldId id="362" r:id="rId99"/>
    <p:sldId id="363" r:id="rId100"/>
    <p:sldId id="364" r:id="rId101"/>
    <p:sldId id="365" r:id="rId102"/>
    <p:sldId id="366" r:id="rId103"/>
    <p:sldId id="367" r:id="rId104"/>
    <p:sldId id="368" r:id="rId105"/>
    <p:sldId id="369" r:id="rId106"/>
    <p:sldId id="370" r:id="rId107"/>
    <p:sldId id="371" r:id="rId108"/>
    <p:sldId id="372" r:id="rId109"/>
    <p:sldId id="373" r:id="rId110"/>
    <p:sldId id="374" r:id="rId111"/>
    <p:sldId id="375" r:id="rId112"/>
    <p:sldId id="376" r:id="rId113"/>
    <p:sldId id="377" r:id="rId114"/>
    <p:sldId id="378" r:id="rId115"/>
    <p:sldId id="379" r:id="rId116"/>
    <p:sldId id="389" r:id="rId117"/>
    <p:sldId id="390" r:id="rId118"/>
  </p:sldIdLst>
  <p:sldSz cx="9144000" cy="6858000" type="screen4x3"/>
  <p:notesSz cx="7315200" cy="9601200"/>
  <p:custDataLst>
    <p:tags r:id="rId1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D8A"/>
    <a:srgbClr val="F5FBD1"/>
    <a:srgbClr val="F2FAC2"/>
    <a:srgbClr val="F8FF9F"/>
    <a:srgbClr val="33CCFF"/>
    <a:srgbClr val="F4AADA"/>
    <a:srgbClr val="B507A0"/>
    <a:srgbClr val="FE3A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32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117" Type="http://schemas.openxmlformats.org/officeDocument/2006/relationships/slide" Target="slides/slide115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112" Type="http://schemas.openxmlformats.org/officeDocument/2006/relationships/slide" Target="slides/slide110.xml"/><Relationship Id="rId16" Type="http://schemas.openxmlformats.org/officeDocument/2006/relationships/slide" Target="slides/slide14.xml"/><Relationship Id="rId107" Type="http://schemas.openxmlformats.org/officeDocument/2006/relationships/slide" Target="slides/slide105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102" Type="http://schemas.openxmlformats.org/officeDocument/2006/relationships/slide" Target="slides/slide100.xml"/><Relationship Id="rId123" Type="http://schemas.openxmlformats.org/officeDocument/2006/relationships/theme" Target="theme/theme1.xml"/><Relationship Id="rId5" Type="http://schemas.openxmlformats.org/officeDocument/2006/relationships/slide" Target="slides/slide3.xml"/><Relationship Id="rId90" Type="http://schemas.openxmlformats.org/officeDocument/2006/relationships/slide" Target="slides/slide88.xml"/><Relationship Id="rId95" Type="http://schemas.openxmlformats.org/officeDocument/2006/relationships/slide" Target="slides/slide93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113" Type="http://schemas.openxmlformats.org/officeDocument/2006/relationships/slide" Target="slides/slide111.xml"/><Relationship Id="rId118" Type="http://schemas.openxmlformats.org/officeDocument/2006/relationships/slide" Target="slides/slide116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59" Type="http://schemas.openxmlformats.org/officeDocument/2006/relationships/slide" Target="slides/slide57.xml"/><Relationship Id="rId103" Type="http://schemas.openxmlformats.org/officeDocument/2006/relationships/slide" Target="slides/slide101.xml"/><Relationship Id="rId108" Type="http://schemas.openxmlformats.org/officeDocument/2006/relationships/slide" Target="slides/slide106.xml"/><Relationship Id="rId124" Type="http://schemas.openxmlformats.org/officeDocument/2006/relationships/tableStyles" Target="tableStyles.xml"/><Relationship Id="rId54" Type="http://schemas.openxmlformats.org/officeDocument/2006/relationships/slide" Target="slides/slide52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91" Type="http://schemas.openxmlformats.org/officeDocument/2006/relationships/slide" Target="slides/slide89.xml"/><Relationship Id="rId96" Type="http://schemas.openxmlformats.org/officeDocument/2006/relationships/slide" Target="slides/slide9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49" Type="http://schemas.openxmlformats.org/officeDocument/2006/relationships/slide" Target="slides/slide47.xml"/><Relationship Id="rId114" Type="http://schemas.openxmlformats.org/officeDocument/2006/relationships/slide" Target="slides/slide112.xml"/><Relationship Id="rId119" Type="http://schemas.openxmlformats.org/officeDocument/2006/relationships/notesMaster" Target="notesMasters/notesMaster1.xml"/><Relationship Id="rId44" Type="http://schemas.openxmlformats.org/officeDocument/2006/relationships/slide" Target="slides/slide42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109" Type="http://schemas.openxmlformats.org/officeDocument/2006/relationships/slide" Target="slides/slide10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04" Type="http://schemas.openxmlformats.org/officeDocument/2006/relationships/slide" Target="slides/slide102.xml"/><Relationship Id="rId120" Type="http://schemas.openxmlformats.org/officeDocument/2006/relationships/tags" Target="tags/tag1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slide" Target="slides/slide85.xml"/><Relationship Id="rId110" Type="http://schemas.openxmlformats.org/officeDocument/2006/relationships/slide" Target="slides/slide108.xml"/><Relationship Id="rId115" Type="http://schemas.openxmlformats.org/officeDocument/2006/relationships/slide" Target="slides/slide11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56" Type="http://schemas.openxmlformats.org/officeDocument/2006/relationships/slide" Target="slides/slide54.xml"/><Relationship Id="rId77" Type="http://schemas.openxmlformats.org/officeDocument/2006/relationships/slide" Target="slides/slide75.xml"/><Relationship Id="rId100" Type="http://schemas.openxmlformats.org/officeDocument/2006/relationships/slide" Target="slides/slide98.xml"/><Relationship Id="rId105" Type="http://schemas.openxmlformats.org/officeDocument/2006/relationships/slide" Target="slides/slide103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93" Type="http://schemas.openxmlformats.org/officeDocument/2006/relationships/slide" Target="slides/slide91.xml"/><Relationship Id="rId98" Type="http://schemas.openxmlformats.org/officeDocument/2006/relationships/slide" Target="slides/slide96.xml"/><Relationship Id="rId121" Type="http://schemas.openxmlformats.org/officeDocument/2006/relationships/presProps" Target="presProps.xml"/><Relationship Id="rId3" Type="http://schemas.openxmlformats.org/officeDocument/2006/relationships/slide" Target="slides/slide1.xml"/><Relationship Id="rId25" Type="http://schemas.openxmlformats.org/officeDocument/2006/relationships/slide" Target="slides/slide23.xml"/><Relationship Id="rId46" Type="http://schemas.openxmlformats.org/officeDocument/2006/relationships/slide" Target="slides/slide44.xml"/><Relationship Id="rId67" Type="http://schemas.openxmlformats.org/officeDocument/2006/relationships/slide" Target="slides/slide65.xml"/><Relationship Id="rId116" Type="http://schemas.openxmlformats.org/officeDocument/2006/relationships/slide" Target="slides/slide11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62" Type="http://schemas.openxmlformats.org/officeDocument/2006/relationships/slide" Target="slides/slide60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111" Type="http://schemas.openxmlformats.org/officeDocument/2006/relationships/slide" Target="slides/slide109.xml"/><Relationship Id="rId15" Type="http://schemas.openxmlformats.org/officeDocument/2006/relationships/slide" Target="slides/slide13.xml"/><Relationship Id="rId36" Type="http://schemas.openxmlformats.org/officeDocument/2006/relationships/slide" Target="slides/slide34.xml"/><Relationship Id="rId57" Type="http://schemas.openxmlformats.org/officeDocument/2006/relationships/slide" Target="slides/slide55.xml"/><Relationship Id="rId106" Type="http://schemas.openxmlformats.org/officeDocument/2006/relationships/slide" Target="slides/slide104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52" Type="http://schemas.openxmlformats.org/officeDocument/2006/relationships/slide" Target="slides/slide50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94" Type="http://schemas.openxmlformats.org/officeDocument/2006/relationships/slide" Target="slides/slide92.xml"/><Relationship Id="rId99" Type="http://schemas.openxmlformats.org/officeDocument/2006/relationships/slide" Target="slides/slide97.xml"/><Relationship Id="rId101" Type="http://schemas.openxmlformats.org/officeDocument/2006/relationships/slide" Target="slides/slide99.xml"/><Relationship Id="rId1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F01097F-6D26-4DF3-AD17-02CFD16F5C4A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AAFE8E1-24E1-4C41-8E72-5F773EDF4C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613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E4D6AE6-02AF-4FAE-861D-EA8B22FBE075}" type="slidenum">
              <a:rPr lang="en-US" smtClean="0"/>
              <a:pPr>
                <a:defRPr/>
              </a:pPr>
              <a:t>68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F317E-4047-482F-B8B9-3DB6320337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930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45B0E-5E59-418A-A231-AE962FB7BF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71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BEF07-2EA2-4F9B-B782-B15BDE8EFF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217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B498B-C8A8-48E0-8B3B-E8137C729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612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1D26C-E4B5-4D2A-9CE9-71965755C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357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F55E3-54D1-4C56-8BAF-A97EE05DDB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2333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27583-7B84-4C19-A208-A6AE9C589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56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B038C-9AE7-46B4-BE46-2406C406B3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3511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13939-2581-4541-B8B0-B2A12C010F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8560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DE675-6F48-46A0-AB07-3CBC11C02B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14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AA71C-C8BB-4393-8DB9-40CACD08C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575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78836-A6C9-405E-9DC0-D4F004611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454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AE6EF-E24F-4222-83CB-B270F94A9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376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E1FFE-90DB-409B-B2C3-D44ADA8189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5001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D7C78-E774-43C5-8FCE-CED72C4C8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BC0E8-B1C8-4FC9-BE43-57CEA1B8FA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12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B05D6-69B3-40BC-9826-2244FF9B9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034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ACA7A-1183-4B00-9B74-90F22D677B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511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03ED9-F1A7-4A22-AAFF-79EFF66A9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02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932AE-D6B8-495C-A363-8334042B7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246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D2CA2-7DA3-4EBE-8235-821B68490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51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E3B42-6280-408F-9EC8-F8C37339B3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505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766B6D7A-C777-4CB5-BCB0-341504D01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567EF061-A310-4A88-A60D-B9B2C3E84E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1.xml"/><Relationship Id="rId5" Type="http://schemas.openxmlformats.org/officeDocument/2006/relationships/image" Target="../media/image25.png"/><Relationship Id="rId4" Type="http://schemas.openxmlformats.org/officeDocument/2006/relationships/image" Target="../media/image2.png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1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3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4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5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6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7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8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9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.png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1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3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4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5.xm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nVbRzhOIgm0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6.xml"/><Relationship Id="rId5" Type="http://schemas.openxmlformats.org/officeDocument/2006/relationships/hyperlink" Target="http://www.youtube.com/watch?v=itmz8i62Ag4" TargetMode="External"/><Relationship Id="rId4" Type="http://schemas.openxmlformats.org/officeDocument/2006/relationships/hyperlink" Target="http://glencoe.mcgraw-hill.com/sites/007888523x/student_view0/chapter4/lesson1/personal_tutor.html" TargetMode="External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hyperlink" Target="http://glencoe.mcgraw-hill.com/sites/007888523x/student_view0/chapter4/lesson1/self-check_quizzes.html" TargetMode="External"/><Relationship Id="rId7" Type="http://schemas.openxmlformats.org/officeDocument/2006/relationships/hyperlink" Target="http://www.algebralab.com/practice/practice.aspx?file=Algebra1_2-6.xm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7.xml"/><Relationship Id="rId6" Type="http://schemas.openxmlformats.org/officeDocument/2006/relationships/hyperlink" Target="http://www.algebra-class.com/distributive-property-practice.html" TargetMode="External"/><Relationship Id="rId5" Type="http://schemas.openxmlformats.org/officeDocument/2006/relationships/hyperlink" Target="http://algebralab.org/studyaids/studyaid.aspx?file=Algebra1_2-6.xml" TargetMode="External"/><Relationship Id="rId4" Type="http://schemas.openxmlformats.org/officeDocument/2006/relationships/hyperlink" Target="http://www.algebrahelp.com/worksheets/view/simplifying/distribution.quiz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2.png"/><Relationship Id="rId7" Type="http://schemas.openxmlformats.org/officeDocument/2006/relationships/image" Target="../media/image34.pn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3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6.png"/><Relationship Id="rId7" Type="http://schemas.openxmlformats.org/officeDocument/2006/relationships/image" Target="../media/image38.pn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4.xml"/><Relationship Id="rId6" Type="http://schemas.openxmlformats.org/officeDocument/2006/relationships/image" Target="../media/image2.png"/><Relationship Id="rId5" Type="http://schemas.openxmlformats.org/officeDocument/2006/relationships/image" Target="../media/image13.png"/><Relationship Id="rId4" Type="http://schemas.openxmlformats.org/officeDocument/2006/relationships/image" Target="../media/image3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2.png"/><Relationship Id="rId7" Type="http://schemas.openxmlformats.org/officeDocument/2006/relationships/image" Target="../media/image43.png"/><Relationship Id="rId12" Type="http://schemas.openxmlformats.org/officeDocument/2006/relationships/image" Target="../media/image48.pn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5.xml"/><Relationship Id="rId6" Type="http://schemas.openxmlformats.org/officeDocument/2006/relationships/image" Target="../media/image42.png"/><Relationship Id="rId11" Type="http://schemas.openxmlformats.org/officeDocument/2006/relationships/image" Target="../media/image47.png"/><Relationship Id="rId5" Type="http://schemas.openxmlformats.org/officeDocument/2006/relationships/image" Target="../media/image41.png"/><Relationship Id="rId10" Type="http://schemas.openxmlformats.org/officeDocument/2006/relationships/image" Target="../media/image46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2.png"/><Relationship Id="rId7" Type="http://schemas.openxmlformats.org/officeDocument/2006/relationships/image" Target="../media/image52.pn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6.xml"/><Relationship Id="rId6" Type="http://schemas.openxmlformats.org/officeDocument/2006/relationships/image" Target="../media/image51.png"/><Relationship Id="rId11" Type="http://schemas.openxmlformats.org/officeDocument/2006/relationships/image" Target="../media/image56.png"/><Relationship Id="rId5" Type="http://schemas.openxmlformats.org/officeDocument/2006/relationships/image" Target="../media/image50.png"/><Relationship Id="rId10" Type="http://schemas.openxmlformats.org/officeDocument/2006/relationships/image" Target="../media/image55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57.png"/><Relationship Id="rId7" Type="http://schemas.openxmlformats.org/officeDocument/2006/relationships/image" Target="../media/image59.pn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7.xml"/><Relationship Id="rId6" Type="http://schemas.openxmlformats.org/officeDocument/2006/relationships/image" Target="../media/image2.png"/><Relationship Id="rId5" Type="http://schemas.openxmlformats.org/officeDocument/2006/relationships/image" Target="../media/image13.png"/><Relationship Id="rId4" Type="http://schemas.openxmlformats.org/officeDocument/2006/relationships/image" Target="../media/image5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9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tags" Target="../tags/tag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wmf"/><Relationship Id="rId10" Type="http://schemas.openxmlformats.org/officeDocument/2006/relationships/image" Target="../media/image6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8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9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8.png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11" Type="http://schemas.openxmlformats.org/officeDocument/2006/relationships/image" Target="../media/image12.png"/><Relationship Id="rId5" Type="http://schemas.openxmlformats.org/officeDocument/2006/relationships/image" Target="../media/image1.wmf"/><Relationship Id="rId10" Type="http://schemas.openxmlformats.org/officeDocument/2006/relationships/image" Target="../media/image11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10.pn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4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5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8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9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3.png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2.png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3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4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5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7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8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9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3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4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5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6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8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9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9.xml"/><Relationship Id="rId5" Type="http://schemas.openxmlformats.org/officeDocument/2006/relationships/image" Target="../media/image20.png"/><Relationship Id="rId4" Type="http://schemas.openxmlformats.org/officeDocument/2006/relationships/image" Target="../media/image18.png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3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4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5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6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7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8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9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0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1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3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4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5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6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7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8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9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Distributive Property:</a:t>
            </a:r>
            <a:br>
              <a:rPr lang="en-US" smtClean="0"/>
            </a:br>
            <a:r>
              <a:rPr lang="en-US" smtClean="0"/>
              <a:t>Advanced Problems</a:t>
            </a:r>
          </a:p>
        </p:txBody>
      </p:sp>
      <p:sp>
        <p:nvSpPr>
          <p:cNvPr id="5123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 may be necessary to review the basic distributive property problems in the number property introduction PowerPoint presentation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 eaLnBrk="1" hangingPunct="1"/>
            <a:r>
              <a:rPr lang="en-US" sz="1200" smtClean="0"/>
              <a:t>Example 1-2c</a:t>
            </a:r>
          </a:p>
        </p:txBody>
      </p:sp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24616" name="Picture 40" descr="your tur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84" descr="3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210425" y="104775"/>
            <a:ext cx="1695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661" name="Text Box 85"/>
          <p:cNvSpPr txBox="1">
            <a:spLocks noChangeArrowheads="1"/>
          </p:cNvSpPr>
          <p:nvPr/>
        </p:nvSpPr>
        <p:spPr bwMode="auto">
          <a:xfrm>
            <a:off x="619125" y="1279525"/>
            <a:ext cx="8139113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b="1">
                <a:solidFill>
                  <a:srgbClr val="009999"/>
                </a:solidFill>
              </a:rPr>
              <a:t>Movies </a:t>
            </a:r>
            <a:r>
              <a:rPr lang="en-US" b="1">
                <a:solidFill>
                  <a:srgbClr val="FFFF83"/>
                </a:solidFill>
              </a:rPr>
              <a:t> </a:t>
            </a:r>
            <a:r>
              <a:rPr lang="en-US" b="1">
                <a:solidFill>
                  <a:srgbClr val="FFEB55"/>
                </a:solidFill>
              </a:rPr>
              <a:t>The cost of a movie ticket is $7 and the cost </a:t>
            </a:r>
            <a:br>
              <a:rPr lang="en-US" b="1">
                <a:solidFill>
                  <a:srgbClr val="FFEB55"/>
                </a:solidFill>
              </a:rPr>
            </a:br>
            <a:r>
              <a:rPr lang="en-US" b="1">
                <a:solidFill>
                  <a:srgbClr val="FFEB55"/>
                </a:solidFill>
              </a:rPr>
              <a:t>of a box of popcorn is $2.</a:t>
            </a:r>
            <a:br>
              <a:rPr lang="en-US" b="1">
                <a:solidFill>
                  <a:srgbClr val="FFEB55"/>
                </a:solidFill>
              </a:rPr>
            </a:br>
            <a:endParaRPr lang="en-US" b="1">
              <a:solidFill>
                <a:srgbClr val="FFEB55"/>
              </a:solidFill>
            </a:endParaRPr>
          </a:p>
          <a:p>
            <a:pPr eaLnBrk="1" hangingPunct="1">
              <a:spcBef>
                <a:spcPct val="20000"/>
              </a:spcBef>
            </a:pPr>
            <a:r>
              <a:rPr lang="en-US" b="1">
                <a:solidFill>
                  <a:srgbClr val="FFEB55"/>
                </a:solidFill>
              </a:rPr>
              <a:t>a.	</a:t>
            </a:r>
            <a:r>
              <a:rPr lang="en-US">
                <a:solidFill>
                  <a:srgbClr val="000000"/>
                </a:solidFill>
              </a:rPr>
              <a:t>Write two equivalent expressions to find the total cost 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	for a family of five to go to the movies if each member 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	of the family gets a box of popcorn.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/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/>
            </a:r>
            <a:br>
              <a:rPr lang="en-US">
                <a:solidFill>
                  <a:srgbClr val="000000"/>
                </a:solidFill>
              </a:rPr>
            </a:br>
            <a:endParaRPr lang="en-US">
              <a:solidFill>
                <a:srgbClr val="000000"/>
              </a:solidFill>
            </a:endParaRPr>
          </a:p>
          <a:p>
            <a:pPr eaLnBrk="1" hangingPunct="1">
              <a:spcBef>
                <a:spcPct val="20000"/>
              </a:spcBef>
            </a:pPr>
            <a:r>
              <a:rPr lang="en-US" b="1">
                <a:solidFill>
                  <a:srgbClr val="FFEB55"/>
                </a:solidFill>
              </a:rPr>
              <a:t>b.</a:t>
            </a:r>
            <a:r>
              <a:rPr lang="en-US">
                <a:solidFill>
                  <a:srgbClr val="000000"/>
                </a:solidFill>
              </a:rPr>
              <a:t>	Find the total cost. </a:t>
            </a:r>
          </a:p>
        </p:txBody>
      </p:sp>
      <p:sp>
        <p:nvSpPr>
          <p:cNvPr id="24662" name="Text Box 86"/>
          <p:cNvSpPr txBox="1">
            <a:spLocks noChangeArrowheads="1"/>
          </p:cNvSpPr>
          <p:nvPr/>
        </p:nvSpPr>
        <p:spPr bwMode="auto">
          <a:xfrm>
            <a:off x="619125" y="5038725"/>
            <a:ext cx="39528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314450" indent="-131445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EB55"/>
                </a:solidFill>
              </a:rPr>
              <a:t>Answer:	</a:t>
            </a:r>
            <a:r>
              <a:rPr lang="en-US" sz="2800">
                <a:solidFill>
                  <a:srgbClr val="FFFFFF"/>
                </a:solidFill>
                <a:latin typeface="Times New Roman" pitchFamily="18" charset="0"/>
              </a:rPr>
              <a:t>$45</a:t>
            </a:r>
          </a:p>
        </p:txBody>
      </p:sp>
      <p:grpSp>
        <p:nvGrpSpPr>
          <p:cNvPr id="2" name="Group 89"/>
          <p:cNvGrpSpPr>
            <a:grpSpLocks/>
          </p:cNvGrpSpPr>
          <p:nvPr/>
        </p:nvGrpSpPr>
        <p:grpSpPr bwMode="auto">
          <a:xfrm>
            <a:off x="625475" y="3595688"/>
            <a:ext cx="4878388" cy="420687"/>
            <a:chOff x="394" y="2265"/>
            <a:chExt cx="3073" cy="265"/>
          </a:xfrm>
        </p:grpSpPr>
        <p:sp>
          <p:nvSpPr>
            <p:cNvPr id="12298" name="Text Box 87"/>
            <p:cNvSpPr txBox="1">
              <a:spLocks noChangeArrowheads="1"/>
            </p:cNvSpPr>
            <p:nvPr/>
          </p:nvSpPr>
          <p:spPr bwMode="black">
            <a:xfrm>
              <a:off x="394" y="2265"/>
              <a:ext cx="2490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314450" indent="-13144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EB55"/>
                  </a:solidFill>
                </a:rPr>
                <a:t>Answer:	</a:t>
              </a:r>
              <a:endParaRPr lang="en-US" sz="28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pic>
          <p:nvPicPr>
            <p:cNvPr id="12299" name="Picture 88" descr="Eqn2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1279" y="2286"/>
              <a:ext cx="2188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4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4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4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4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61" grpId="0" build="p" autoUpdateAnimBg="0" advAuto="0"/>
      <p:bldP spid="24662" grpId="0" autoUpdateAnimBg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8) Write an expression that shows how to find the area of the rectangle and uses the distributive property.</a:t>
            </a:r>
          </a:p>
        </p:txBody>
      </p:sp>
      <p:sp>
        <p:nvSpPr>
          <p:cNvPr id="104451" name="Rectangle 5"/>
          <p:cNvSpPr>
            <a:spLocks noChangeArrowheads="1"/>
          </p:cNvSpPr>
          <p:nvPr/>
        </p:nvSpPr>
        <p:spPr bwMode="auto">
          <a:xfrm>
            <a:off x="2743200" y="3124200"/>
            <a:ext cx="1219200" cy="1828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452" name="Rectangle 6"/>
          <p:cNvSpPr>
            <a:spLocks noChangeArrowheads="1"/>
          </p:cNvSpPr>
          <p:nvPr/>
        </p:nvSpPr>
        <p:spPr bwMode="auto">
          <a:xfrm>
            <a:off x="3962400" y="3124200"/>
            <a:ext cx="2895600" cy="18288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453" name="Text Box 7"/>
          <p:cNvSpPr txBox="1">
            <a:spLocks noChangeArrowheads="1"/>
          </p:cNvSpPr>
          <p:nvPr/>
        </p:nvSpPr>
        <p:spPr bwMode="auto">
          <a:xfrm>
            <a:off x="914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104454" name="Text Box 8"/>
          <p:cNvSpPr txBox="1">
            <a:spLocks noChangeArrowheads="1"/>
          </p:cNvSpPr>
          <p:nvPr/>
        </p:nvSpPr>
        <p:spPr bwMode="auto">
          <a:xfrm>
            <a:off x="25146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2 yds</a:t>
            </a:r>
          </a:p>
        </p:txBody>
      </p:sp>
      <p:sp>
        <p:nvSpPr>
          <p:cNvPr id="104455" name="Text Box 9"/>
          <p:cNvSpPr txBox="1">
            <a:spLocks noChangeArrowheads="1"/>
          </p:cNvSpPr>
          <p:nvPr/>
        </p:nvSpPr>
        <p:spPr bwMode="auto">
          <a:xfrm>
            <a:off x="47244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10 yds</a:t>
            </a:r>
          </a:p>
        </p:txBody>
      </p:sp>
      <p:sp>
        <p:nvSpPr>
          <p:cNvPr id="104456" name="AutoShape 10"/>
          <p:cNvSpPr>
            <a:spLocks/>
          </p:cNvSpPr>
          <p:nvPr/>
        </p:nvSpPr>
        <p:spPr bwMode="auto">
          <a:xfrm>
            <a:off x="20574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7" name="AutoShape 11"/>
          <p:cNvSpPr>
            <a:spLocks/>
          </p:cNvSpPr>
          <p:nvPr/>
        </p:nvSpPr>
        <p:spPr bwMode="auto">
          <a:xfrm rot="-5400000">
            <a:off x="53340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8" name="AutoShape 12"/>
          <p:cNvSpPr>
            <a:spLocks/>
          </p:cNvSpPr>
          <p:nvPr/>
        </p:nvSpPr>
        <p:spPr bwMode="auto">
          <a:xfrm rot="-5400000">
            <a:off x="30861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9" name="Text Box 13"/>
          <p:cNvSpPr txBox="1">
            <a:spLocks noChangeArrowheads="1"/>
          </p:cNvSpPr>
          <p:nvPr/>
        </p:nvSpPr>
        <p:spPr bwMode="auto">
          <a:xfrm>
            <a:off x="2819400" y="25908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5 x 2   +</a:t>
            </a:r>
          </a:p>
        </p:txBody>
      </p:sp>
      <p:sp>
        <p:nvSpPr>
          <p:cNvPr id="104460" name="Text Box 14"/>
          <p:cNvSpPr txBox="1">
            <a:spLocks noChangeArrowheads="1"/>
          </p:cNvSpPr>
          <p:nvPr/>
        </p:nvSpPr>
        <p:spPr bwMode="auto">
          <a:xfrm>
            <a:off x="3810000" y="25908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5 x 10 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9) Write an expression that shows how to find the area of the rectangle and uses the distributive property.</a:t>
            </a:r>
          </a:p>
        </p:txBody>
      </p:sp>
      <p:sp>
        <p:nvSpPr>
          <p:cNvPr id="105475" name="Rectangle 5"/>
          <p:cNvSpPr>
            <a:spLocks noChangeArrowheads="1"/>
          </p:cNvSpPr>
          <p:nvPr/>
        </p:nvSpPr>
        <p:spPr bwMode="auto">
          <a:xfrm>
            <a:off x="3124200" y="3124200"/>
            <a:ext cx="1219200" cy="2286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476" name="Rectangle 6"/>
          <p:cNvSpPr>
            <a:spLocks noChangeArrowheads="1"/>
          </p:cNvSpPr>
          <p:nvPr/>
        </p:nvSpPr>
        <p:spPr bwMode="auto">
          <a:xfrm>
            <a:off x="4343400" y="3124200"/>
            <a:ext cx="2895600" cy="22860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477" name="Text Box 7"/>
          <p:cNvSpPr txBox="1">
            <a:spLocks noChangeArrowheads="1"/>
          </p:cNvSpPr>
          <p:nvPr/>
        </p:nvSpPr>
        <p:spPr bwMode="auto">
          <a:xfrm>
            <a:off x="1295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8 yds</a:t>
            </a:r>
          </a:p>
        </p:txBody>
      </p:sp>
      <p:sp>
        <p:nvSpPr>
          <p:cNvPr id="105478" name="Text Box 8"/>
          <p:cNvSpPr txBox="1">
            <a:spLocks noChangeArrowheads="1"/>
          </p:cNvSpPr>
          <p:nvPr/>
        </p:nvSpPr>
        <p:spPr bwMode="auto">
          <a:xfrm>
            <a:off x="3124200" y="57912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3 yds</a:t>
            </a:r>
          </a:p>
        </p:txBody>
      </p:sp>
      <p:sp>
        <p:nvSpPr>
          <p:cNvPr id="105479" name="Text Box 9"/>
          <p:cNvSpPr txBox="1">
            <a:spLocks noChangeArrowheads="1"/>
          </p:cNvSpPr>
          <p:nvPr/>
        </p:nvSpPr>
        <p:spPr bwMode="auto">
          <a:xfrm>
            <a:off x="5105400" y="57912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5 yds</a:t>
            </a:r>
          </a:p>
        </p:txBody>
      </p:sp>
      <p:sp>
        <p:nvSpPr>
          <p:cNvPr id="105480" name="AutoShape 10"/>
          <p:cNvSpPr>
            <a:spLocks/>
          </p:cNvSpPr>
          <p:nvPr/>
        </p:nvSpPr>
        <p:spPr bwMode="auto">
          <a:xfrm>
            <a:off x="2438400" y="3200400"/>
            <a:ext cx="381000" cy="2133600"/>
          </a:xfrm>
          <a:prstGeom prst="leftBrace">
            <a:avLst>
              <a:gd name="adj1" fmla="val 4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81" name="AutoShape 11"/>
          <p:cNvSpPr>
            <a:spLocks/>
          </p:cNvSpPr>
          <p:nvPr/>
        </p:nvSpPr>
        <p:spPr bwMode="auto">
          <a:xfrm rot="-5400000">
            <a:off x="5676900" y="4305300"/>
            <a:ext cx="304800" cy="2667000"/>
          </a:xfrm>
          <a:prstGeom prst="leftBrace">
            <a:avLst>
              <a:gd name="adj1" fmla="val 7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82" name="AutoShape 12"/>
          <p:cNvSpPr>
            <a:spLocks/>
          </p:cNvSpPr>
          <p:nvPr/>
        </p:nvSpPr>
        <p:spPr bwMode="auto">
          <a:xfrm rot="-5400000">
            <a:off x="3581400" y="5029200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9) Write an expression that shows how to find the area of the rectangle and uses the distributive property.</a:t>
            </a:r>
          </a:p>
        </p:txBody>
      </p:sp>
      <p:sp>
        <p:nvSpPr>
          <p:cNvPr id="106499" name="Rectangle 5"/>
          <p:cNvSpPr>
            <a:spLocks noChangeArrowheads="1"/>
          </p:cNvSpPr>
          <p:nvPr/>
        </p:nvSpPr>
        <p:spPr bwMode="auto">
          <a:xfrm>
            <a:off x="3124200" y="3124200"/>
            <a:ext cx="1219200" cy="2286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500" name="Rectangle 6"/>
          <p:cNvSpPr>
            <a:spLocks noChangeArrowheads="1"/>
          </p:cNvSpPr>
          <p:nvPr/>
        </p:nvSpPr>
        <p:spPr bwMode="auto">
          <a:xfrm>
            <a:off x="4343400" y="3124200"/>
            <a:ext cx="2895600" cy="22860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501" name="Text Box 7"/>
          <p:cNvSpPr txBox="1">
            <a:spLocks noChangeArrowheads="1"/>
          </p:cNvSpPr>
          <p:nvPr/>
        </p:nvSpPr>
        <p:spPr bwMode="auto">
          <a:xfrm>
            <a:off x="1295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8 yds</a:t>
            </a:r>
          </a:p>
        </p:txBody>
      </p:sp>
      <p:sp>
        <p:nvSpPr>
          <p:cNvPr id="106502" name="Text Box 8"/>
          <p:cNvSpPr txBox="1">
            <a:spLocks noChangeArrowheads="1"/>
          </p:cNvSpPr>
          <p:nvPr/>
        </p:nvSpPr>
        <p:spPr bwMode="auto">
          <a:xfrm>
            <a:off x="3124200" y="57912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3 yds</a:t>
            </a:r>
          </a:p>
        </p:txBody>
      </p:sp>
      <p:sp>
        <p:nvSpPr>
          <p:cNvPr id="106503" name="Text Box 9"/>
          <p:cNvSpPr txBox="1">
            <a:spLocks noChangeArrowheads="1"/>
          </p:cNvSpPr>
          <p:nvPr/>
        </p:nvSpPr>
        <p:spPr bwMode="auto">
          <a:xfrm>
            <a:off x="5105400" y="57912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5 yds</a:t>
            </a:r>
          </a:p>
        </p:txBody>
      </p:sp>
      <p:sp>
        <p:nvSpPr>
          <p:cNvPr id="106504" name="AutoShape 10"/>
          <p:cNvSpPr>
            <a:spLocks/>
          </p:cNvSpPr>
          <p:nvPr/>
        </p:nvSpPr>
        <p:spPr bwMode="auto">
          <a:xfrm>
            <a:off x="2438400" y="3200400"/>
            <a:ext cx="381000" cy="2133600"/>
          </a:xfrm>
          <a:prstGeom prst="leftBrace">
            <a:avLst>
              <a:gd name="adj1" fmla="val 4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05" name="AutoShape 11"/>
          <p:cNvSpPr>
            <a:spLocks/>
          </p:cNvSpPr>
          <p:nvPr/>
        </p:nvSpPr>
        <p:spPr bwMode="auto">
          <a:xfrm rot="-5400000">
            <a:off x="5676900" y="4305300"/>
            <a:ext cx="304800" cy="2667000"/>
          </a:xfrm>
          <a:prstGeom prst="leftBrace">
            <a:avLst>
              <a:gd name="adj1" fmla="val 7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06" name="AutoShape 12"/>
          <p:cNvSpPr>
            <a:spLocks/>
          </p:cNvSpPr>
          <p:nvPr/>
        </p:nvSpPr>
        <p:spPr bwMode="auto">
          <a:xfrm rot="-5400000">
            <a:off x="3581400" y="5029200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07" name="Text Box 13"/>
          <p:cNvSpPr txBox="1">
            <a:spLocks noChangeArrowheads="1"/>
          </p:cNvSpPr>
          <p:nvPr/>
        </p:nvSpPr>
        <p:spPr bwMode="auto">
          <a:xfrm>
            <a:off x="3200400" y="38100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8 x 3</a:t>
            </a:r>
          </a:p>
        </p:txBody>
      </p:sp>
      <p:sp>
        <p:nvSpPr>
          <p:cNvPr id="106508" name="Text Box 14"/>
          <p:cNvSpPr txBox="1">
            <a:spLocks noChangeArrowheads="1"/>
          </p:cNvSpPr>
          <p:nvPr/>
        </p:nvSpPr>
        <p:spPr bwMode="auto">
          <a:xfrm>
            <a:off x="4953000" y="38100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8 x 5 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9) Write an expression that shows how to find the area of the rectangle and uses the distributive property.</a:t>
            </a:r>
          </a:p>
        </p:txBody>
      </p:sp>
      <p:sp>
        <p:nvSpPr>
          <p:cNvPr id="107523" name="Rectangle 5"/>
          <p:cNvSpPr>
            <a:spLocks noChangeArrowheads="1"/>
          </p:cNvSpPr>
          <p:nvPr/>
        </p:nvSpPr>
        <p:spPr bwMode="auto">
          <a:xfrm>
            <a:off x="3124200" y="3124200"/>
            <a:ext cx="1219200" cy="2286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524" name="Rectangle 6"/>
          <p:cNvSpPr>
            <a:spLocks noChangeArrowheads="1"/>
          </p:cNvSpPr>
          <p:nvPr/>
        </p:nvSpPr>
        <p:spPr bwMode="auto">
          <a:xfrm>
            <a:off x="4343400" y="3124200"/>
            <a:ext cx="2895600" cy="22860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525" name="Text Box 7"/>
          <p:cNvSpPr txBox="1">
            <a:spLocks noChangeArrowheads="1"/>
          </p:cNvSpPr>
          <p:nvPr/>
        </p:nvSpPr>
        <p:spPr bwMode="auto">
          <a:xfrm>
            <a:off x="1295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8 yds</a:t>
            </a:r>
          </a:p>
        </p:txBody>
      </p:sp>
      <p:sp>
        <p:nvSpPr>
          <p:cNvPr id="107526" name="Text Box 8"/>
          <p:cNvSpPr txBox="1">
            <a:spLocks noChangeArrowheads="1"/>
          </p:cNvSpPr>
          <p:nvPr/>
        </p:nvSpPr>
        <p:spPr bwMode="auto">
          <a:xfrm>
            <a:off x="3124200" y="57912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3 yds</a:t>
            </a:r>
          </a:p>
        </p:txBody>
      </p:sp>
      <p:sp>
        <p:nvSpPr>
          <p:cNvPr id="107527" name="Text Box 9"/>
          <p:cNvSpPr txBox="1">
            <a:spLocks noChangeArrowheads="1"/>
          </p:cNvSpPr>
          <p:nvPr/>
        </p:nvSpPr>
        <p:spPr bwMode="auto">
          <a:xfrm>
            <a:off x="5105400" y="57912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5 yds</a:t>
            </a:r>
          </a:p>
        </p:txBody>
      </p:sp>
      <p:sp>
        <p:nvSpPr>
          <p:cNvPr id="107528" name="AutoShape 10"/>
          <p:cNvSpPr>
            <a:spLocks/>
          </p:cNvSpPr>
          <p:nvPr/>
        </p:nvSpPr>
        <p:spPr bwMode="auto">
          <a:xfrm>
            <a:off x="2438400" y="3200400"/>
            <a:ext cx="381000" cy="2133600"/>
          </a:xfrm>
          <a:prstGeom prst="leftBrace">
            <a:avLst>
              <a:gd name="adj1" fmla="val 4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29" name="AutoShape 11"/>
          <p:cNvSpPr>
            <a:spLocks/>
          </p:cNvSpPr>
          <p:nvPr/>
        </p:nvSpPr>
        <p:spPr bwMode="auto">
          <a:xfrm rot="-5400000">
            <a:off x="5676900" y="4305300"/>
            <a:ext cx="304800" cy="2667000"/>
          </a:xfrm>
          <a:prstGeom prst="leftBrace">
            <a:avLst>
              <a:gd name="adj1" fmla="val 7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30" name="AutoShape 12"/>
          <p:cNvSpPr>
            <a:spLocks/>
          </p:cNvSpPr>
          <p:nvPr/>
        </p:nvSpPr>
        <p:spPr bwMode="auto">
          <a:xfrm rot="-5400000">
            <a:off x="3581400" y="5029200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31" name="Text Box 13"/>
          <p:cNvSpPr txBox="1">
            <a:spLocks noChangeArrowheads="1"/>
          </p:cNvSpPr>
          <p:nvPr/>
        </p:nvSpPr>
        <p:spPr bwMode="auto">
          <a:xfrm>
            <a:off x="3200400" y="25908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8 x 3    +</a:t>
            </a:r>
          </a:p>
        </p:txBody>
      </p:sp>
      <p:sp>
        <p:nvSpPr>
          <p:cNvPr id="107532" name="Text Box 14"/>
          <p:cNvSpPr txBox="1">
            <a:spLocks noChangeArrowheads="1"/>
          </p:cNvSpPr>
          <p:nvPr/>
        </p:nvSpPr>
        <p:spPr bwMode="auto">
          <a:xfrm>
            <a:off x="4267200" y="25908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8 x 5 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10) Write an expression that shows how to find the area of the rectangle and uses the distributive property.</a:t>
            </a:r>
          </a:p>
        </p:txBody>
      </p:sp>
      <p:sp>
        <p:nvSpPr>
          <p:cNvPr id="108547" name="Rectangle 5"/>
          <p:cNvSpPr>
            <a:spLocks noChangeArrowheads="1"/>
          </p:cNvSpPr>
          <p:nvPr/>
        </p:nvSpPr>
        <p:spPr bwMode="auto">
          <a:xfrm>
            <a:off x="2743200" y="3124200"/>
            <a:ext cx="1752600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548" name="Rectangle 6"/>
          <p:cNvSpPr>
            <a:spLocks noChangeArrowheads="1"/>
          </p:cNvSpPr>
          <p:nvPr/>
        </p:nvSpPr>
        <p:spPr bwMode="auto">
          <a:xfrm>
            <a:off x="4495800" y="3124200"/>
            <a:ext cx="2362200" cy="1828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549" name="Text Box 7"/>
          <p:cNvSpPr txBox="1">
            <a:spLocks noChangeArrowheads="1"/>
          </p:cNvSpPr>
          <p:nvPr/>
        </p:nvSpPr>
        <p:spPr bwMode="auto">
          <a:xfrm>
            <a:off x="914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108550" name="Text Box 8"/>
          <p:cNvSpPr txBox="1">
            <a:spLocks noChangeArrowheads="1"/>
          </p:cNvSpPr>
          <p:nvPr/>
        </p:nvSpPr>
        <p:spPr bwMode="auto">
          <a:xfrm>
            <a:off x="25146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x yds</a:t>
            </a:r>
          </a:p>
        </p:txBody>
      </p:sp>
      <p:sp>
        <p:nvSpPr>
          <p:cNvPr id="108551" name="Text Box 9"/>
          <p:cNvSpPr txBox="1">
            <a:spLocks noChangeArrowheads="1"/>
          </p:cNvSpPr>
          <p:nvPr/>
        </p:nvSpPr>
        <p:spPr bwMode="auto">
          <a:xfrm>
            <a:off x="47244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10 yds</a:t>
            </a:r>
          </a:p>
        </p:txBody>
      </p:sp>
      <p:sp>
        <p:nvSpPr>
          <p:cNvPr id="108552" name="AutoShape 10"/>
          <p:cNvSpPr>
            <a:spLocks/>
          </p:cNvSpPr>
          <p:nvPr/>
        </p:nvSpPr>
        <p:spPr bwMode="auto">
          <a:xfrm>
            <a:off x="20574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3" name="AutoShape 11"/>
          <p:cNvSpPr>
            <a:spLocks/>
          </p:cNvSpPr>
          <p:nvPr/>
        </p:nvSpPr>
        <p:spPr bwMode="auto">
          <a:xfrm rot="-5400000">
            <a:off x="53340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4" name="AutoShape 12"/>
          <p:cNvSpPr>
            <a:spLocks/>
          </p:cNvSpPr>
          <p:nvPr/>
        </p:nvSpPr>
        <p:spPr bwMode="auto">
          <a:xfrm rot="-5400000">
            <a:off x="30861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10) Write an expression that shows how to find the area of the rectangle and uses the distributive property.</a:t>
            </a:r>
          </a:p>
        </p:txBody>
      </p:sp>
      <p:sp>
        <p:nvSpPr>
          <p:cNvPr id="109571" name="Rectangle 5"/>
          <p:cNvSpPr>
            <a:spLocks noChangeArrowheads="1"/>
          </p:cNvSpPr>
          <p:nvPr/>
        </p:nvSpPr>
        <p:spPr bwMode="auto">
          <a:xfrm>
            <a:off x="2743200" y="3124200"/>
            <a:ext cx="1752600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572" name="Rectangle 6"/>
          <p:cNvSpPr>
            <a:spLocks noChangeArrowheads="1"/>
          </p:cNvSpPr>
          <p:nvPr/>
        </p:nvSpPr>
        <p:spPr bwMode="auto">
          <a:xfrm>
            <a:off x="4495800" y="3124200"/>
            <a:ext cx="2362200" cy="1828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573" name="Text Box 7"/>
          <p:cNvSpPr txBox="1">
            <a:spLocks noChangeArrowheads="1"/>
          </p:cNvSpPr>
          <p:nvPr/>
        </p:nvSpPr>
        <p:spPr bwMode="auto">
          <a:xfrm>
            <a:off x="914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109574" name="Text Box 8"/>
          <p:cNvSpPr txBox="1">
            <a:spLocks noChangeArrowheads="1"/>
          </p:cNvSpPr>
          <p:nvPr/>
        </p:nvSpPr>
        <p:spPr bwMode="auto">
          <a:xfrm>
            <a:off x="25146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x yds</a:t>
            </a:r>
          </a:p>
        </p:txBody>
      </p:sp>
      <p:sp>
        <p:nvSpPr>
          <p:cNvPr id="109575" name="Text Box 9"/>
          <p:cNvSpPr txBox="1">
            <a:spLocks noChangeArrowheads="1"/>
          </p:cNvSpPr>
          <p:nvPr/>
        </p:nvSpPr>
        <p:spPr bwMode="auto">
          <a:xfrm>
            <a:off x="47244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10 yds</a:t>
            </a:r>
          </a:p>
        </p:txBody>
      </p:sp>
      <p:sp>
        <p:nvSpPr>
          <p:cNvPr id="109576" name="AutoShape 10"/>
          <p:cNvSpPr>
            <a:spLocks/>
          </p:cNvSpPr>
          <p:nvPr/>
        </p:nvSpPr>
        <p:spPr bwMode="auto">
          <a:xfrm>
            <a:off x="20574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577" name="AutoShape 11"/>
          <p:cNvSpPr>
            <a:spLocks/>
          </p:cNvSpPr>
          <p:nvPr/>
        </p:nvSpPr>
        <p:spPr bwMode="auto">
          <a:xfrm rot="-5400000">
            <a:off x="53340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578" name="AutoShape 12"/>
          <p:cNvSpPr>
            <a:spLocks/>
          </p:cNvSpPr>
          <p:nvPr/>
        </p:nvSpPr>
        <p:spPr bwMode="auto">
          <a:xfrm rot="-5400000">
            <a:off x="30861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579" name="Text Box 13"/>
          <p:cNvSpPr txBox="1">
            <a:spLocks noChangeArrowheads="1"/>
          </p:cNvSpPr>
          <p:nvPr/>
        </p:nvSpPr>
        <p:spPr bwMode="auto">
          <a:xfrm>
            <a:off x="2819400" y="38100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5x</a:t>
            </a:r>
          </a:p>
        </p:txBody>
      </p:sp>
      <p:sp>
        <p:nvSpPr>
          <p:cNvPr id="109580" name="Text Box 14"/>
          <p:cNvSpPr txBox="1">
            <a:spLocks noChangeArrowheads="1"/>
          </p:cNvSpPr>
          <p:nvPr/>
        </p:nvSpPr>
        <p:spPr bwMode="auto">
          <a:xfrm>
            <a:off x="4572000" y="38100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5 ∙ 10 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10) Write an expression that shows how to find the area of the rectangle and uses the distributive property.</a:t>
            </a:r>
          </a:p>
        </p:txBody>
      </p:sp>
      <p:sp>
        <p:nvSpPr>
          <p:cNvPr id="110595" name="Rectangle 5"/>
          <p:cNvSpPr>
            <a:spLocks noChangeArrowheads="1"/>
          </p:cNvSpPr>
          <p:nvPr/>
        </p:nvSpPr>
        <p:spPr bwMode="auto">
          <a:xfrm>
            <a:off x="2743200" y="3124200"/>
            <a:ext cx="1752600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596" name="Rectangle 6"/>
          <p:cNvSpPr>
            <a:spLocks noChangeArrowheads="1"/>
          </p:cNvSpPr>
          <p:nvPr/>
        </p:nvSpPr>
        <p:spPr bwMode="auto">
          <a:xfrm>
            <a:off x="4495800" y="3124200"/>
            <a:ext cx="2362200" cy="1828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597" name="Text Box 7"/>
          <p:cNvSpPr txBox="1">
            <a:spLocks noChangeArrowheads="1"/>
          </p:cNvSpPr>
          <p:nvPr/>
        </p:nvSpPr>
        <p:spPr bwMode="auto">
          <a:xfrm>
            <a:off x="914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110598" name="Text Box 8"/>
          <p:cNvSpPr txBox="1">
            <a:spLocks noChangeArrowheads="1"/>
          </p:cNvSpPr>
          <p:nvPr/>
        </p:nvSpPr>
        <p:spPr bwMode="auto">
          <a:xfrm>
            <a:off x="25146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x yds</a:t>
            </a:r>
          </a:p>
        </p:txBody>
      </p:sp>
      <p:sp>
        <p:nvSpPr>
          <p:cNvPr id="110599" name="Text Box 9"/>
          <p:cNvSpPr txBox="1">
            <a:spLocks noChangeArrowheads="1"/>
          </p:cNvSpPr>
          <p:nvPr/>
        </p:nvSpPr>
        <p:spPr bwMode="auto">
          <a:xfrm>
            <a:off x="47244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10 yds</a:t>
            </a:r>
          </a:p>
        </p:txBody>
      </p:sp>
      <p:sp>
        <p:nvSpPr>
          <p:cNvPr id="110600" name="AutoShape 10"/>
          <p:cNvSpPr>
            <a:spLocks/>
          </p:cNvSpPr>
          <p:nvPr/>
        </p:nvSpPr>
        <p:spPr bwMode="auto">
          <a:xfrm>
            <a:off x="20574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1" name="AutoShape 11"/>
          <p:cNvSpPr>
            <a:spLocks/>
          </p:cNvSpPr>
          <p:nvPr/>
        </p:nvSpPr>
        <p:spPr bwMode="auto">
          <a:xfrm rot="-5400000">
            <a:off x="53340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2" name="AutoShape 12"/>
          <p:cNvSpPr>
            <a:spLocks/>
          </p:cNvSpPr>
          <p:nvPr/>
        </p:nvSpPr>
        <p:spPr bwMode="auto">
          <a:xfrm rot="-5400000">
            <a:off x="30861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3" name="Text Box 13"/>
          <p:cNvSpPr txBox="1">
            <a:spLocks noChangeArrowheads="1"/>
          </p:cNvSpPr>
          <p:nvPr/>
        </p:nvSpPr>
        <p:spPr bwMode="auto">
          <a:xfrm>
            <a:off x="3124200" y="25146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5x   +</a:t>
            </a:r>
          </a:p>
        </p:txBody>
      </p:sp>
      <p:sp>
        <p:nvSpPr>
          <p:cNvPr id="110604" name="Text Box 14"/>
          <p:cNvSpPr txBox="1">
            <a:spLocks noChangeArrowheads="1"/>
          </p:cNvSpPr>
          <p:nvPr/>
        </p:nvSpPr>
        <p:spPr bwMode="auto">
          <a:xfrm>
            <a:off x="3962400" y="25146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5 ∙ 10 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11) Which expression is equivalent to 3(x + 7)?</a:t>
            </a:r>
          </a:p>
        </p:txBody>
      </p:sp>
      <p:sp>
        <p:nvSpPr>
          <p:cNvPr id="111619" name="AutoShape 5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85800" y="43434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0" name="Text Box 6"/>
          <p:cNvSpPr txBox="1">
            <a:spLocks noChangeArrowheads="1"/>
          </p:cNvSpPr>
          <p:nvPr/>
        </p:nvSpPr>
        <p:spPr bwMode="auto">
          <a:xfrm>
            <a:off x="2133600" y="44958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3x + 7 </a:t>
            </a:r>
          </a:p>
        </p:txBody>
      </p:sp>
      <p:sp>
        <p:nvSpPr>
          <p:cNvPr id="111621" name="AutoShape 7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85800" y="30480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2" name="AutoShape 8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85800" y="17526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3" name="Text Box 9"/>
          <p:cNvSpPr txBox="1">
            <a:spLocks noChangeArrowheads="1"/>
          </p:cNvSpPr>
          <p:nvPr/>
        </p:nvSpPr>
        <p:spPr bwMode="auto">
          <a:xfrm>
            <a:off x="2057400" y="32004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x + 21 </a:t>
            </a:r>
          </a:p>
        </p:txBody>
      </p:sp>
      <p:sp>
        <p:nvSpPr>
          <p:cNvPr id="111624" name="Text Box 10"/>
          <p:cNvSpPr txBox="1">
            <a:spLocks noChangeArrowheads="1"/>
          </p:cNvSpPr>
          <p:nvPr/>
        </p:nvSpPr>
        <p:spPr bwMode="auto">
          <a:xfrm>
            <a:off x="2133600" y="19812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x + 10 </a:t>
            </a:r>
          </a:p>
        </p:txBody>
      </p:sp>
      <p:sp>
        <p:nvSpPr>
          <p:cNvPr id="111625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56388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6" name="Text Box 12"/>
          <p:cNvSpPr txBox="1">
            <a:spLocks noChangeArrowheads="1"/>
          </p:cNvSpPr>
          <p:nvPr/>
        </p:nvSpPr>
        <p:spPr bwMode="auto">
          <a:xfrm>
            <a:off x="2133600" y="57912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3x + 21 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11) Which expression is equivalent to 3(x + 7)?</a:t>
            </a:r>
          </a:p>
        </p:txBody>
      </p:sp>
      <p:sp>
        <p:nvSpPr>
          <p:cNvPr id="112643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56388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44" name="Text Box 12"/>
          <p:cNvSpPr txBox="1">
            <a:spLocks noChangeArrowheads="1"/>
          </p:cNvSpPr>
          <p:nvPr/>
        </p:nvSpPr>
        <p:spPr bwMode="auto">
          <a:xfrm>
            <a:off x="2133600" y="57912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3x + 21 </a:t>
            </a:r>
          </a:p>
        </p:txBody>
      </p:sp>
      <p:sp>
        <p:nvSpPr>
          <p:cNvPr id="112645" name="Text Box 13"/>
          <p:cNvSpPr txBox="1">
            <a:spLocks noChangeArrowheads="1"/>
          </p:cNvSpPr>
          <p:nvPr/>
        </p:nvSpPr>
        <p:spPr bwMode="auto">
          <a:xfrm>
            <a:off x="5638800" y="5715000"/>
            <a:ext cx="2514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Correct!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5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12) Which expression is equivalent to 4(x + 5)?</a:t>
            </a:r>
          </a:p>
        </p:txBody>
      </p:sp>
      <p:sp>
        <p:nvSpPr>
          <p:cNvPr id="113667" name="AutoShape 6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85800" y="43434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68" name="Text Box 7"/>
          <p:cNvSpPr txBox="1">
            <a:spLocks noChangeArrowheads="1"/>
          </p:cNvSpPr>
          <p:nvPr/>
        </p:nvSpPr>
        <p:spPr bwMode="auto">
          <a:xfrm>
            <a:off x="2133600" y="44958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4x + 5 </a:t>
            </a:r>
          </a:p>
        </p:txBody>
      </p:sp>
      <p:sp>
        <p:nvSpPr>
          <p:cNvPr id="113669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30480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0" name="AutoShape 9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85800" y="17526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1" name="Text Box 10"/>
          <p:cNvSpPr txBox="1">
            <a:spLocks noChangeArrowheads="1"/>
          </p:cNvSpPr>
          <p:nvPr/>
        </p:nvSpPr>
        <p:spPr bwMode="auto">
          <a:xfrm>
            <a:off x="2057400" y="32004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4x + 20 </a:t>
            </a:r>
          </a:p>
        </p:txBody>
      </p:sp>
      <p:sp>
        <p:nvSpPr>
          <p:cNvPr id="113672" name="Text Box 11"/>
          <p:cNvSpPr txBox="1">
            <a:spLocks noChangeArrowheads="1"/>
          </p:cNvSpPr>
          <p:nvPr/>
        </p:nvSpPr>
        <p:spPr bwMode="auto">
          <a:xfrm>
            <a:off x="2133600" y="19812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x + 9 </a:t>
            </a:r>
          </a:p>
        </p:txBody>
      </p:sp>
      <p:sp>
        <p:nvSpPr>
          <p:cNvPr id="113673" name="AutoShape 12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85800" y="56388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4" name="Text Box 13"/>
          <p:cNvSpPr txBox="1">
            <a:spLocks noChangeArrowheads="1"/>
          </p:cNvSpPr>
          <p:nvPr/>
        </p:nvSpPr>
        <p:spPr bwMode="auto">
          <a:xfrm>
            <a:off x="2133600" y="57912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9x </a:t>
            </a: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 eaLnBrk="1" hangingPunct="1"/>
            <a:r>
              <a:rPr lang="en-US" sz="1200" smtClean="0"/>
              <a:t>Example 1-3a</a:t>
            </a: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3318" name="Picture 107" descr="3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210425" y="104775"/>
            <a:ext cx="1695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709" name="Picture 109" descr="example 3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22"/>
          <p:cNvGrpSpPr>
            <a:grpSpLocks/>
          </p:cNvGrpSpPr>
          <p:nvPr/>
        </p:nvGrpSpPr>
        <p:grpSpPr bwMode="auto">
          <a:xfrm>
            <a:off x="619125" y="1279525"/>
            <a:ext cx="8139113" cy="473075"/>
            <a:chOff x="390" y="806"/>
            <a:chExt cx="5127" cy="298"/>
          </a:xfrm>
        </p:grpSpPr>
        <p:sp>
          <p:nvSpPr>
            <p:cNvPr id="13330" name="Text Box 108"/>
            <p:cNvSpPr txBox="1">
              <a:spLocks noChangeArrowheads="1"/>
            </p:cNvSpPr>
            <p:nvPr/>
          </p:nvSpPr>
          <p:spPr bwMode="auto">
            <a:xfrm>
              <a:off x="390" y="806"/>
              <a:ext cx="5127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b="1">
                  <a:solidFill>
                    <a:srgbClr val="FFEB55"/>
                  </a:solidFill>
                </a:rPr>
                <a:t>Use the Distributive Property to write </a:t>
              </a:r>
              <a:br>
                <a:rPr lang="en-US" b="1">
                  <a:solidFill>
                    <a:srgbClr val="FFEB55"/>
                  </a:solidFill>
                </a:rPr>
              </a:br>
              <a:r>
                <a:rPr lang="en-US" b="1">
                  <a:solidFill>
                    <a:srgbClr val="FFEB55"/>
                  </a:solidFill>
                </a:rPr>
                <a:t>as an equivalent algebraic expression.</a:t>
              </a:r>
            </a:p>
          </p:txBody>
        </p:sp>
        <p:pic>
          <p:nvPicPr>
            <p:cNvPr id="13331" name="Picture 110" descr="Eqn2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3919" y="836"/>
              <a:ext cx="708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119"/>
          <p:cNvGrpSpPr>
            <a:grpSpLocks/>
          </p:cNvGrpSpPr>
          <p:nvPr/>
        </p:nvGrpSpPr>
        <p:grpSpPr bwMode="auto">
          <a:xfrm>
            <a:off x="1930400" y="3557588"/>
            <a:ext cx="6137275" cy="420687"/>
            <a:chOff x="1216" y="2657"/>
            <a:chExt cx="3866" cy="265"/>
          </a:xfrm>
        </p:grpSpPr>
        <p:pic>
          <p:nvPicPr>
            <p:cNvPr id="13328" name="Picture 112" descr="Eqn29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1216" y="2688"/>
              <a:ext cx="71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29" name="Text Box 114"/>
            <p:cNvSpPr txBox="1">
              <a:spLocks noChangeArrowheads="1"/>
            </p:cNvSpPr>
            <p:nvPr/>
          </p:nvSpPr>
          <p:spPr bwMode="black">
            <a:xfrm>
              <a:off x="2517" y="2657"/>
              <a:ext cx="2565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Simplify.</a:t>
              </a:r>
            </a:p>
          </p:txBody>
        </p:sp>
      </p:grpSp>
      <p:grpSp>
        <p:nvGrpSpPr>
          <p:cNvPr id="4" name="Group 117"/>
          <p:cNvGrpSpPr>
            <a:grpSpLocks/>
          </p:cNvGrpSpPr>
          <p:nvPr/>
        </p:nvGrpSpPr>
        <p:grpSpPr bwMode="auto">
          <a:xfrm>
            <a:off x="619125" y="4629150"/>
            <a:ext cx="3952875" cy="420688"/>
            <a:chOff x="390" y="3256"/>
            <a:chExt cx="2490" cy="265"/>
          </a:xfrm>
        </p:grpSpPr>
        <p:pic>
          <p:nvPicPr>
            <p:cNvPr id="13326" name="Picture 115" descr="Eqn3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1340" y="3291"/>
              <a:ext cx="5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27" name="Text Box 116"/>
            <p:cNvSpPr txBox="1">
              <a:spLocks noChangeArrowheads="1"/>
            </p:cNvSpPr>
            <p:nvPr/>
          </p:nvSpPr>
          <p:spPr bwMode="black">
            <a:xfrm>
              <a:off x="390" y="3256"/>
              <a:ext cx="2490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314450" indent="-13144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EB55"/>
                  </a:solidFill>
                </a:rPr>
                <a:t>Answer:</a:t>
              </a:r>
              <a:endParaRPr lang="en-US" sz="28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5" name="Group 121"/>
          <p:cNvGrpSpPr>
            <a:grpSpLocks/>
          </p:cNvGrpSpPr>
          <p:nvPr/>
        </p:nvGrpSpPr>
        <p:grpSpPr bwMode="auto">
          <a:xfrm>
            <a:off x="741363" y="2487613"/>
            <a:ext cx="7326312" cy="420687"/>
            <a:chOff x="467" y="1872"/>
            <a:chExt cx="4615" cy="265"/>
          </a:xfrm>
        </p:grpSpPr>
        <p:sp>
          <p:nvSpPr>
            <p:cNvPr id="13324" name="Text Box 113"/>
            <p:cNvSpPr txBox="1">
              <a:spLocks noChangeArrowheads="1"/>
            </p:cNvSpPr>
            <p:nvPr/>
          </p:nvSpPr>
          <p:spPr bwMode="black">
            <a:xfrm>
              <a:off x="2517" y="1872"/>
              <a:ext cx="2565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>
                <a:solidFill>
                  <a:srgbClr val="000000"/>
                </a:solidFill>
              </a:endParaRPr>
            </a:p>
          </p:txBody>
        </p:sp>
        <p:pic>
          <p:nvPicPr>
            <p:cNvPr id="13325" name="Picture 120" descr="Eqn28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467" y="1899"/>
              <a:ext cx="1667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5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12) Which expression is equivalent to 4(x + 5)?</a:t>
            </a:r>
          </a:p>
        </p:txBody>
      </p:sp>
      <p:sp>
        <p:nvSpPr>
          <p:cNvPr id="114691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30480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692" name="Text Box 9"/>
          <p:cNvSpPr txBox="1">
            <a:spLocks noChangeArrowheads="1"/>
          </p:cNvSpPr>
          <p:nvPr/>
        </p:nvSpPr>
        <p:spPr bwMode="auto">
          <a:xfrm>
            <a:off x="2057400" y="32004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4x + 20 </a:t>
            </a:r>
          </a:p>
        </p:txBody>
      </p:sp>
      <p:sp>
        <p:nvSpPr>
          <p:cNvPr id="114693" name="Text Box 13"/>
          <p:cNvSpPr txBox="1">
            <a:spLocks noChangeArrowheads="1"/>
          </p:cNvSpPr>
          <p:nvPr/>
        </p:nvSpPr>
        <p:spPr bwMode="auto">
          <a:xfrm>
            <a:off x="5486400" y="3200400"/>
            <a:ext cx="2514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Correct!</a:t>
            </a:r>
          </a:p>
        </p:txBody>
      </p:sp>
    </p:spTree>
    <p:custDataLst>
      <p:tags r:id="rId1"/>
    </p:custData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13) Which expression is equivalent to 8(x + 2)?</a:t>
            </a:r>
          </a:p>
        </p:txBody>
      </p:sp>
      <p:sp>
        <p:nvSpPr>
          <p:cNvPr id="115715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43434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16" name="Text Box 6"/>
          <p:cNvSpPr txBox="1">
            <a:spLocks noChangeArrowheads="1"/>
          </p:cNvSpPr>
          <p:nvPr/>
        </p:nvSpPr>
        <p:spPr bwMode="auto">
          <a:xfrm>
            <a:off x="2133600" y="44958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8x + 16 </a:t>
            </a:r>
          </a:p>
        </p:txBody>
      </p:sp>
      <p:sp>
        <p:nvSpPr>
          <p:cNvPr id="115717" name="AutoShape 7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85800" y="30480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18" name="AutoShape 8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85800" y="17526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19" name="Text Box 9"/>
          <p:cNvSpPr txBox="1">
            <a:spLocks noChangeArrowheads="1"/>
          </p:cNvSpPr>
          <p:nvPr/>
        </p:nvSpPr>
        <p:spPr bwMode="auto">
          <a:xfrm>
            <a:off x="2057400" y="32004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8x + 2</a:t>
            </a:r>
          </a:p>
        </p:txBody>
      </p:sp>
      <p:sp>
        <p:nvSpPr>
          <p:cNvPr id="115720" name="Text Box 10"/>
          <p:cNvSpPr txBox="1">
            <a:spLocks noChangeArrowheads="1"/>
          </p:cNvSpPr>
          <p:nvPr/>
        </p:nvSpPr>
        <p:spPr bwMode="auto">
          <a:xfrm>
            <a:off x="2133600" y="19812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10x </a:t>
            </a:r>
          </a:p>
        </p:txBody>
      </p:sp>
      <p:sp>
        <p:nvSpPr>
          <p:cNvPr id="115721" name="AutoShape 11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85800" y="56388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22" name="Text Box 12"/>
          <p:cNvSpPr txBox="1">
            <a:spLocks noChangeArrowheads="1"/>
          </p:cNvSpPr>
          <p:nvPr/>
        </p:nvSpPr>
        <p:spPr bwMode="auto">
          <a:xfrm>
            <a:off x="2133600" y="57912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8x + 10</a:t>
            </a:r>
          </a:p>
        </p:txBody>
      </p:sp>
    </p:spTree>
    <p:custDataLst>
      <p:tags r:id="rId1"/>
    </p:custData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13) Which expression is equivalent to 8(x + 2)?</a:t>
            </a:r>
          </a:p>
        </p:txBody>
      </p:sp>
      <p:sp>
        <p:nvSpPr>
          <p:cNvPr id="116739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43434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0" name="Text Box 6"/>
          <p:cNvSpPr txBox="1">
            <a:spLocks noChangeArrowheads="1"/>
          </p:cNvSpPr>
          <p:nvPr/>
        </p:nvSpPr>
        <p:spPr bwMode="auto">
          <a:xfrm>
            <a:off x="2133600" y="44958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8x + 16 </a:t>
            </a:r>
          </a:p>
        </p:txBody>
      </p:sp>
      <p:sp>
        <p:nvSpPr>
          <p:cNvPr id="116741" name="Text Box 13"/>
          <p:cNvSpPr txBox="1">
            <a:spLocks noChangeArrowheads="1"/>
          </p:cNvSpPr>
          <p:nvPr/>
        </p:nvSpPr>
        <p:spPr bwMode="auto">
          <a:xfrm>
            <a:off x="5410200" y="4495800"/>
            <a:ext cx="2514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Correct!</a:t>
            </a:r>
          </a:p>
        </p:txBody>
      </p:sp>
    </p:spTree>
    <p:custDataLst>
      <p:tags r:id="rId1"/>
    </p:custData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14) Which expression is equivalent to 2(x + 3)?</a:t>
            </a:r>
          </a:p>
        </p:txBody>
      </p:sp>
      <p:sp>
        <p:nvSpPr>
          <p:cNvPr id="117763" name="AutoShape 5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85800" y="43434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64" name="Text Box 6"/>
          <p:cNvSpPr txBox="1">
            <a:spLocks noChangeArrowheads="1"/>
          </p:cNvSpPr>
          <p:nvPr/>
        </p:nvSpPr>
        <p:spPr bwMode="auto">
          <a:xfrm>
            <a:off x="2133600" y="44958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2x + 3 </a:t>
            </a:r>
          </a:p>
        </p:txBody>
      </p:sp>
      <p:sp>
        <p:nvSpPr>
          <p:cNvPr id="117765" name="AutoShape 7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85800" y="30480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66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17526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67" name="Text Box 9"/>
          <p:cNvSpPr txBox="1">
            <a:spLocks noChangeArrowheads="1"/>
          </p:cNvSpPr>
          <p:nvPr/>
        </p:nvSpPr>
        <p:spPr bwMode="auto">
          <a:xfrm>
            <a:off x="2057400" y="32004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2x + 5</a:t>
            </a:r>
          </a:p>
        </p:txBody>
      </p:sp>
      <p:sp>
        <p:nvSpPr>
          <p:cNvPr id="117768" name="Text Box 10"/>
          <p:cNvSpPr txBox="1">
            <a:spLocks noChangeArrowheads="1"/>
          </p:cNvSpPr>
          <p:nvPr/>
        </p:nvSpPr>
        <p:spPr bwMode="auto">
          <a:xfrm>
            <a:off x="2133600" y="19812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2x + 6 </a:t>
            </a:r>
          </a:p>
        </p:txBody>
      </p:sp>
      <p:sp>
        <p:nvSpPr>
          <p:cNvPr id="117769" name="AutoShape 11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85800" y="56388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70" name="Text Box 12"/>
          <p:cNvSpPr txBox="1">
            <a:spLocks noChangeArrowheads="1"/>
          </p:cNvSpPr>
          <p:nvPr/>
        </p:nvSpPr>
        <p:spPr bwMode="auto">
          <a:xfrm>
            <a:off x="2133600" y="57912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2x + 2</a:t>
            </a:r>
          </a:p>
        </p:txBody>
      </p:sp>
    </p:spTree>
    <p:custDataLst>
      <p:tags r:id="rId1"/>
    </p:custData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14) Which expression is equivalent to 2(x + 3)?</a:t>
            </a:r>
          </a:p>
        </p:txBody>
      </p:sp>
      <p:sp>
        <p:nvSpPr>
          <p:cNvPr id="118787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17526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88" name="Text Box 10"/>
          <p:cNvSpPr txBox="1">
            <a:spLocks noChangeArrowheads="1"/>
          </p:cNvSpPr>
          <p:nvPr/>
        </p:nvSpPr>
        <p:spPr bwMode="auto">
          <a:xfrm>
            <a:off x="2133600" y="19812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2x + 6 </a:t>
            </a:r>
          </a:p>
        </p:txBody>
      </p:sp>
      <p:sp>
        <p:nvSpPr>
          <p:cNvPr id="118789" name="Text Box 13"/>
          <p:cNvSpPr txBox="1">
            <a:spLocks noChangeArrowheads="1"/>
          </p:cNvSpPr>
          <p:nvPr/>
        </p:nvSpPr>
        <p:spPr bwMode="auto">
          <a:xfrm>
            <a:off x="5181600" y="2057400"/>
            <a:ext cx="2514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Correct!</a:t>
            </a:r>
          </a:p>
        </p:txBody>
      </p:sp>
    </p:spTree>
    <p:custDataLst>
      <p:tags r:id="rId1"/>
    </p:custData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Click below to see video</a:t>
            </a:r>
          </a:p>
        </p:txBody>
      </p:sp>
      <p:sp>
        <p:nvSpPr>
          <p:cNvPr id="1198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hlinkClick r:id="rId3"/>
              </a:rPr>
              <a:t>http://www.youtube.com/watch?v=nVbRzhOIgm0</a:t>
            </a:r>
            <a:endParaRPr lang="en-US" smtClean="0"/>
          </a:p>
          <a:p>
            <a:pPr eaLnBrk="1" hangingPunct="1"/>
            <a:r>
              <a:rPr lang="en-US" smtClean="0">
                <a:hlinkClick r:id="rId4"/>
              </a:rPr>
              <a:t>http://glencoe.mcgraw-hill.com/sites/007888523x/student_view0/chapter4/lesson1/personal_tutor.html</a:t>
            </a:r>
            <a:endParaRPr lang="en-US" smtClean="0"/>
          </a:p>
          <a:p>
            <a:pPr eaLnBrk="1" hangingPunct="1"/>
            <a:r>
              <a:rPr lang="en-US" smtClean="0">
                <a:hlinkClick r:id="rId5"/>
              </a:rPr>
              <a:t>http://www.youtube.com/watch?v=itmz8i62Ag4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  <p:custDataLst>
      <p:tags r:id="rId1"/>
    </p:custData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Click to Test Your Skills</a:t>
            </a:r>
          </a:p>
        </p:txBody>
      </p:sp>
      <p:sp>
        <p:nvSpPr>
          <p:cNvPr id="1208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hlinkClick r:id="rId3"/>
              </a:rPr>
              <a:t>http://glencoe.mcgraw-hill.com/sites/007888523x/student_view0/chapter4/lesson1/self-check_quizzes.html</a:t>
            </a:r>
            <a:endParaRPr lang="en-US" sz="2400" smtClean="0"/>
          </a:p>
          <a:p>
            <a:pPr eaLnBrk="1" hangingPunct="1"/>
            <a:r>
              <a:rPr lang="en-US" sz="2400" smtClean="0">
                <a:hlinkClick r:id="rId4"/>
              </a:rPr>
              <a:t>http://www.algebrahelp.com/worksheets/view/simplifying/distribution.quiz</a:t>
            </a:r>
            <a:endParaRPr lang="en-US" sz="2400" smtClean="0"/>
          </a:p>
          <a:p>
            <a:pPr eaLnBrk="1" hangingPunct="1"/>
            <a:r>
              <a:rPr lang="en-US" sz="2400" smtClean="0">
                <a:hlinkClick r:id="rId5"/>
              </a:rPr>
              <a:t>http://algebralab.org/studyaids/studyaid.aspx?file=Algebra1_2-6.xml</a:t>
            </a:r>
            <a:endParaRPr lang="en-US" sz="2400" smtClean="0"/>
          </a:p>
          <a:p>
            <a:pPr eaLnBrk="1" hangingPunct="1"/>
            <a:r>
              <a:rPr lang="en-US" sz="2400" smtClean="0">
                <a:hlinkClick r:id="rId6"/>
              </a:rPr>
              <a:t>http://www.algebra-class.com/distributive-property-practice.html</a:t>
            </a:r>
            <a:endParaRPr lang="en-US" sz="2400" smtClean="0"/>
          </a:p>
          <a:p>
            <a:pPr eaLnBrk="1" hangingPunct="1"/>
            <a:r>
              <a:rPr lang="en-US" sz="2400" smtClean="0">
                <a:hlinkClick r:id="rId7"/>
              </a:rPr>
              <a:t>http://www.algebralab.com/practice/practice.aspx?file=Algebra1_2-6.xml</a:t>
            </a:r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 eaLnBrk="1" hangingPunct="1"/>
            <a:r>
              <a:rPr lang="en-US" sz="1200" smtClean="0"/>
              <a:t>Example 1-3b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4342" name="Picture 13" descr="3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210425" y="104775"/>
            <a:ext cx="1695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619125" y="1279525"/>
            <a:ext cx="8139113" cy="473075"/>
            <a:chOff x="390" y="806"/>
            <a:chExt cx="5127" cy="298"/>
          </a:xfrm>
        </p:grpSpPr>
        <p:pic>
          <p:nvPicPr>
            <p:cNvPr id="14354" name="Picture 27" descr="Eqn3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3926" y="835"/>
              <a:ext cx="702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55" name="Text Box 14"/>
            <p:cNvSpPr txBox="1">
              <a:spLocks noChangeArrowheads="1"/>
            </p:cNvSpPr>
            <p:nvPr/>
          </p:nvSpPr>
          <p:spPr bwMode="auto">
            <a:xfrm>
              <a:off x="390" y="806"/>
              <a:ext cx="5127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b="1">
                  <a:solidFill>
                    <a:srgbClr val="FFEB55"/>
                  </a:solidFill>
                </a:rPr>
                <a:t>Use the Distributive Property to write </a:t>
              </a:r>
              <a:br>
                <a:rPr lang="en-US" b="1">
                  <a:solidFill>
                    <a:srgbClr val="FFEB55"/>
                  </a:solidFill>
                </a:rPr>
              </a:br>
              <a:r>
                <a:rPr lang="en-US" b="1">
                  <a:solidFill>
                    <a:srgbClr val="FFEB55"/>
                  </a:solidFill>
                </a:rPr>
                <a:t>as an equivalent algebraic expression.</a:t>
              </a:r>
            </a:p>
          </p:txBody>
        </p:sp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1941513" y="3400425"/>
            <a:ext cx="6126162" cy="420688"/>
            <a:chOff x="1223" y="2430"/>
            <a:chExt cx="3859" cy="265"/>
          </a:xfrm>
        </p:grpSpPr>
        <p:pic>
          <p:nvPicPr>
            <p:cNvPr id="14352" name="Picture 29" descr="Eqn3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1223" y="2462"/>
              <a:ext cx="822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53" name="Text Box 19"/>
            <p:cNvSpPr txBox="1">
              <a:spLocks noChangeArrowheads="1"/>
            </p:cNvSpPr>
            <p:nvPr/>
          </p:nvSpPr>
          <p:spPr bwMode="black">
            <a:xfrm>
              <a:off x="2517" y="2430"/>
              <a:ext cx="2565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Simplify.</a:t>
              </a:r>
            </a:p>
          </p:txBody>
        </p:sp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619125" y="4351338"/>
            <a:ext cx="3952875" cy="420687"/>
            <a:chOff x="390" y="3029"/>
            <a:chExt cx="2490" cy="265"/>
          </a:xfrm>
        </p:grpSpPr>
        <p:pic>
          <p:nvPicPr>
            <p:cNvPr id="14350" name="Picture 30" descr="Eqn3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1332" y="3067"/>
              <a:ext cx="648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51" name="Text Box 22"/>
            <p:cNvSpPr txBox="1">
              <a:spLocks noChangeArrowheads="1"/>
            </p:cNvSpPr>
            <p:nvPr/>
          </p:nvSpPr>
          <p:spPr bwMode="black">
            <a:xfrm>
              <a:off x="390" y="3029"/>
              <a:ext cx="2490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314450" indent="-13144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EB55"/>
                  </a:solidFill>
                </a:rPr>
                <a:t>Answer:</a:t>
              </a:r>
              <a:endParaRPr lang="en-US" sz="28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754063" y="2514600"/>
            <a:ext cx="7313612" cy="420688"/>
            <a:chOff x="475" y="1872"/>
            <a:chExt cx="4607" cy="265"/>
          </a:xfrm>
        </p:grpSpPr>
        <p:pic>
          <p:nvPicPr>
            <p:cNvPr id="14348" name="Picture 28" descr="Eqn3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475" y="1896"/>
              <a:ext cx="1727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9" name="Text Box 24"/>
            <p:cNvSpPr txBox="1">
              <a:spLocks noChangeArrowheads="1"/>
            </p:cNvSpPr>
            <p:nvPr/>
          </p:nvSpPr>
          <p:spPr bwMode="black">
            <a:xfrm>
              <a:off x="2517" y="1872"/>
              <a:ext cx="2565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>
                <a:solidFill>
                  <a:srgbClr val="000000"/>
                </a:solidFill>
              </a:endParaRPr>
            </a:p>
          </p:txBody>
        </p:sp>
      </p:grpSp>
      <p:pic>
        <p:nvPicPr>
          <p:cNvPr id="385050" name="Picture 26" descr="example 3b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85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8"/>
          <p:cNvGrpSpPr>
            <a:grpSpLocks/>
          </p:cNvGrpSpPr>
          <p:nvPr/>
        </p:nvGrpSpPr>
        <p:grpSpPr bwMode="auto">
          <a:xfrm>
            <a:off x="619125" y="1279525"/>
            <a:ext cx="8139113" cy="2338388"/>
            <a:chOff x="390" y="806"/>
            <a:chExt cx="5127" cy="1473"/>
          </a:xfrm>
        </p:grpSpPr>
        <p:sp>
          <p:nvSpPr>
            <p:cNvPr id="15375" name="Text Box 99"/>
            <p:cNvSpPr txBox="1">
              <a:spLocks noChangeArrowheads="1"/>
            </p:cNvSpPr>
            <p:nvPr/>
          </p:nvSpPr>
          <p:spPr bwMode="black">
            <a:xfrm>
              <a:off x="390" y="806"/>
              <a:ext cx="5127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b="1">
                  <a:solidFill>
                    <a:srgbClr val="FFEB55"/>
                  </a:solidFill>
                </a:rPr>
                <a:t>Use the Distributive Property to write each expression as an equivalent algebraic expression.</a:t>
              </a:r>
              <a:br>
                <a:rPr lang="en-US" b="1">
                  <a:solidFill>
                    <a:srgbClr val="FFEB55"/>
                  </a:solidFill>
                </a:rPr>
              </a:br>
              <a:endParaRPr lang="en-US" b="1">
                <a:solidFill>
                  <a:srgbClr val="FFEB55"/>
                </a:solidFill>
              </a:endParaRPr>
            </a:p>
            <a:p>
              <a:pPr eaLnBrk="1" hangingPunct="1">
                <a:spcBef>
                  <a:spcPct val="20000"/>
                </a:spcBef>
              </a:pPr>
              <a:r>
                <a:rPr lang="en-US" b="1">
                  <a:solidFill>
                    <a:srgbClr val="FFEB55"/>
                  </a:solidFill>
                </a:rPr>
                <a:t>a.</a:t>
              </a:r>
              <a:br>
                <a:rPr lang="en-US" b="1">
                  <a:solidFill>
                    <a:srgbClr val="FFEB55"/>
                  </a:solidFill>
                </a:rPr>
              </a:br>
              <a:endParaRPr lang="en-US" b="1">
                <a:solidFill>
                  <a:srgbClr val="FFEB55"/>
                </a:solidFill>
              </a:endParaRPr>
            </a:p>
            <a:p>
              <a:pPr eaLnBrk="1" hangingPunct="1">
                <a:spcBef>
                  <a:spcPct val="20000"/>
                </a:spcBef>
              </a:pPr>
              <a:r>
                <a:rPr lang="en-US" b="1">
                  <a:solidFill>
                    <a:srgbClr val="FFEB55"/>
                  </a:solidFill>
                </a:rPr>
                <a:t>b.</a:t>
              </a:r>
            </a:p>
          </p:txBody>
        </p:sp>
        <p:pic>
          <p:nvPicPr>
            <p:cNvPr id="15376" name="Picture 100" descr="Eqn3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709" y="1549"/>
              <a:ext cx="756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7" name="Picture 102" descr="Eqn3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709" y="2051"/>
              <a:ext cx="714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 eaLnBrk="1" hangingPunct="1"/>
            <a:r>
              <a:rPr lang="en-US" sz="1200" smtClean="0"/>
              <a:t>Example 1-3c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26664" name="Picture 40" descr="your tur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98" descr="3-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210425" y="104775"/>
            <a:ext cx="1695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10"/>
          <p:cNvGrpSpPr>
            <a:grpSpLocks/>
          </p:cNvGrpSpPr>
          <p:nvPr/>
        </p:nvGrpSpPr>
        <p:grpSpPr bwMode="auto">
          <a:xfrm>
            <a:off x="3232150" y="2411413"/>
            <a:ext cx="2614613" cy="420687"/>
            <a:chOff x="2036" y="1519"/>
            <a:chExt cx="1647" cy="265"/>
          </a:xfrm>
        </p:grpSpPr>
        <p:pic>
          <p:nvPicPr>
            <p:cNvPr id="15373" name="Picture 101" descr="Eqn3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2972" y="1555"/>
              <a:ext cx="71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4" name="Text Box 106"/>
            <p:cNvSpPr txBox="1">
              <a:spLocks noChangeArrowheads="1"/>
            </p:cNvSpPr>
            <p:nvPr/>
          </p:nvSpPr>
          <p:spPr bwMode="black">
            <a:xfrm>
              <a:off x="2036" y="1519"/>
              <a:ext cx="917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314450" indent="-13144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EB55"/>
                  </a:solidFill>
                </a:rPr>
                <a:t>Answer:</a:t>
              </a:r>
              <a:endParaRPr lang="en-US" sz="28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115"/>
          <p:cNvGrpSpPr>
            <a:grpSpLocks/>
          </p:cNvGrpSpPr>
          <p:nvPr/>
        </p:nvGrpSpPr>
        <p:grpSpPr bwMode="auto">
          <a:xfrm>
            <a:off x="3227388" y="3219450"/>
            <a:ext cx="2554287" cy="420688"/>
            <a:chOff x="2033" y="2028"/>
            <a:chExt cx="1609" cy="265"/>
          </a:xfrm>
        </p:grpSpPr>
        <p:sp>
          <p:nvSpPr>
            <p:cNvPr id="15371" name="Text Box 107"/>
            <p:cNvSpPr txBox="1">
              <a:spLocks noChangeArrowheads="1"/>
            </p:cNvSpPr>
            <p:nvPr/>
          </p:nvSpPr>
          <p:spPr bwMode="invGray">
            <a:xfrm>
              <a:off x="2033" y="2028"/>
              <a:ext cx="917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314450" indent="-13144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EB55"/>
                  </a:solidFill>
                </a:rPr>
                <a:t>Answer:</a:t>
              </a:r>
              <a:endParaRPr lang="en-US" sz="28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pic>
          <p:nvPicPr>
            <p:cNvPr id="15372" name="Picture 114" descr="Eqn61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2980" y="2068"/>
              <a:ext cx="662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6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 eaLnBrk="1" hangingPunct="1"/>
            <a:r>
              <a:rPr lang="en-US" sz="1200" smtClean="0"/>
              <a:t>Example 1-4a</a:t>
            </a: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6388" name="Picture 109" descr="3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210425" y="104775"/>
            <a:ext cx="1695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58" name="Picture 110" descr="example 4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36"/>
          <p:cNvGrpSpPr>
            <a:grpSpLocks/>
          </p:cNvGrpSpPr>
          <p:nvPr/>
        </p:nvGrpSpPr>
        <p:grpSpPr bwMode="auto">
          <a:xfrm>
            <a:off x="619125" y="1279525"/>
            <a:ext cx="8139113" cy="473075"/>
            <a:chOff x="390" y="806"/>
            <a:chExt cx="5127" cy="298"/>
          </a:xfrm>
        </p:grpSpPr>
        <p:sp>
          <p:nvSpPr>
            <p:cNvPr id="16409" name="Text Box 111"/>
            <p:cNvSpPr txBox="1">
              <a:spLocks noChangeArrowheads="1"/>
            </p:cNvSpPr>
            <p:nvPr/>
          </p:nvSpPr>
          <p:spPr bwMode="auto">
            <a:xfrm>
              <a:off x="390" y="806"/>
              <a:ext cx="5127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b="1">
                  <a:solidFill>
                    <a:srgbClr val="FFEB55"/>
                  </a:solidFill>
                </a:rPr>
                <a:t>Use the Distributive Property to write </a:t>
              </a:r>
              <a:br>
                <a:rPr lang="en-US" b="1">
                  <a:solidFill>
                    <a:srgbClr val="FFEB55"/>
                  </a:solidFill>
                </a:rPr>
              </a:br>
              <a:r>
                <a:rPr lang="en-US" b="1">
                  <a:solidFill>
                    <a:srgbClr val="FFEB55"/>
                  </a:solidFill>
                </a:rPr>
                <a:t>as an equivalent algebraic expression.</a:t>
              </a:r>
            </a:p>
          </p:txBody>
        </p:sp>
        <p:pic>
          <p:nvPicPr>
            <p:cNvPr id="16410" name="Picture 112" descr="Eqn39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3919" y="837"/>
              <a:ext cx="702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135"/>
          <p:cNvGrpSpPr>
            <a:grpSpLocks/>
          </p:cNvGrpSpPr>
          <p:nvPr/>
        </p:nvGrpSpPr>
        <p:grpSpPr bwMode="auto">
          <a:xfrm>
            <a:off x="731838" y="2344738"/>
            <a:ext cx="7988300" cy="457200"/>
            <a:chOff x="461" y="1792"/>
            <a:chExt cx="5032" cy="288"/>
          </a:xfrm>
        </p:grpSpPr>
        <p:pic>
          <p:nvPicPr>
            <p:cNvPr id="16404" name="Picture 126" descr="Eqn50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4326" y="1820"/>
              <a:ext cx="7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5" name="Picture 113" descr="Eqn40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461" y="1792"/>
              <a:ext cx="19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06" name="Text Box 118"/>
            <p:cNvSpPr txBox="1">
              <a:spLocks noChangeArrowheads="1"/>
            </p:cNvSpPr>
            <p:nvPr/>
          </p:nvSpPr>
          <p:spPr bwMode="black">
            <a:xfrm>
              <a:off x="2735" y="1797"/>
              <a:ext cx="2758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Rewrite </a:t>
              </a:r>
            </a:p>
          </p:txBody>
        </p:sp>
        <p:pic>
          <p:nvPicPr>
            <p:cNvPr id="16407" name="Picture 119" descr="Eqn49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3518" y="1829"/>
              <a:ext cx="43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08" name="Text Box 122"/>
            <p:cNvSpPr txBox="1">
              <a:spLocks noChangeArrowheads="1"/>
            </p:cNvSpPr>
            <p:nvPr/>
          </p:nvSpPr>
          <p:spPr bwMode="black">
            <a:xfrm>
              <a:off x="3854" y="1797"/>
              <a:ext cx="556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>
                  <a:solidFill>
                    <a:srgbClr val="000000"/>
                  </a:solidFill>
                </a:rPr>
                <a:t>as</a:t>
              </a:r>
            </a:p>
          </p:txBody>
        </p:sp>
      </p:grpSp>
      <p:grpSp>
        <p:nvGrpSpPr>
          <p:cNvPr id="4" name="Group 134"/>
          <p:cNvGrpSpPr>
            <a:grpSpLocks/>
          </p:cNvGrpSpPr>
          <p:nvPr/>
        </p:nvGrpSpPr>
        <p:grpSpPr bwMode="auto">
          <a:xfrm>
            <a:off x="1922463" y="3206750"/>
            <a:ext cx="6797675" cy="420688"/>
            <a:chOff x="1211" y="2282"/>
            <a:chExt cx="4282" cy="265"/>
          </a:xfrm>
        </p:grpSpPr>
        <p:pic>
          <p:nvPicPr>
            <p:cNvPr id="16402" name="Picture 114" descr="Eqn41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1211" y="2305"/>
              <a:ext cx="1119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03" name="Text Box 123"/>
            <p:cNvSpPr txBox="1">
              <a:spLocks noChangeArrowheads="1"/>
            </p:cNvSpPr>
            <p:nvPr/>
          </p:nvSpPr>
          <p:spPr bwMode="black">
            <a:xfrm>
              <a:off x="2735" y="2282"/>
              <a:ext cx="2758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Distributive Property</a:t>
              </a:r>
            </a:p>
          </p:txBody>
        </p:sp>
      </p:grpSp>
      <p:grpSp>
        <p:nvGrpSpPr>
          <p:cNvPr id="5" name="Group 131"/>
          <p:cNvGrpSpPr>
            <a:grpSpLocks/>
          </p:cNvGrpSpPr>
          <p:nvPr/>
        </p:nvGrpSpPr>
        <p:grpSpPr bwMode="auto">
          <a:xfrm>
            <a:off x="1922463" y="4033838"/>
            <a:ext cx="6797675" cy="420687"/>
            <a:chOff x="1211" y="2736"/>
            <a:chExt cx="4282" cy="265"/>
          </a:xfrm>
        </p:grpSpPr>
        <p:pic>
          <p:nvPicPr>
            <p:cNvPr id="16400" name="Picture 115" descr="Eqn42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1211" y="2759"/>
              <a:ext cx="1002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01" name="Text Box 124"/>
            <p:cNvSpPr txBox="1">
              <a:spLocks noChangeArrowheads="1"/>
            </p:cNvSpPr>
            <p:nvPr/>
          </p:nvSpPr>
          <p:spPr bwMode="black">
            <a:xfrm>
              <a:off x="2735" y="2736"/>
              <a:ext cx="2758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Simplify.</a:t>
              </a:r>
            </a:p>
          </p:txBody>
        </p:sp>
      </p:grpSp>
      <p:grpSp>
        <p:nvGrpSpPr>
          <p:cNvPr id="6" name="Group 132"/>
          <p:cNvGrpSpPr>
            <a:grpSpLocks/>
          </p:cNvGrpSpPr>
          <p:nvPr/>
        </p:nvGrpSpPr>
        <p:grpSpPr bwMode="auto">
          <a:xfrm>
            <a:off x="1922463" y="4859338"/>
            <a:ext cx="6797675" cy="420687"/>
            <a:chOff x="1211" y="3177"/>
            <a:chExt cx="4282" cy="265"/>
          </a:xfrm>
        </p:grpSpPr>
        <p:pic>
          <p:nvPicPr>
            <p:cNvPr id="16398" name="Picture 116" descr="Eqn43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1211" y="3212"/>
              <a:ext cx="71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99" name="Text Box 125"/>
            <p:cNvSpPr txBox="1">
              <a:spLocks noChangeArrowheads="1"/>
            </p:cNvSpPr>
            <p:nvPr/>
          </p:nvSpPr>
          <p:spPr bwMode="black">
            <a:xfrm>
              <a:off x="2735" y="3177"/>
              <a:ext cx="2758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Definition of subtraction</a:t>
              </a:r>
            </a:p>
          </p:txBody>
        </p:sp>
      </p:grpSp>
      <p:grpSp>
        <p:nvGrpSpPr>
          <p:cNvPr id="7" name="Group 133"/>
          <p:cNvGrpSpPr>
            <a:grpSpLocks/>
          </p:cNvGrpSpPr>
          <p:nvPr/>
        </p:nvGrpSpPr>
        <p:grpSpPr bwMode="auto">
          <a:xfrm>
            <a:off x="712788" y="5686425"/>
            <a:ext cx="3952875" cy="420688"/>
            <a:chOff x="390" y="3582"/>
            <a:chExt cx="2490" cy="265"/>
          </a:xfrm>
        </p:grpSpPr>
        <p:pic>
          <p:nvPicPr>
            <p:cNvPr id="16396" name="Picture 117" descr="Eqn44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1330" y="3612"/>
              <a:ext cx="53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97" name="Text Box 129"/>
            <p:cNvSpPr txBox="1">
              <a:spLocks noChangeArrowheads="1"/>
            </p:cNvSpPr>
            <p:nvPr/>
          </p:nvSpPr>
          <p:spPr bwMode="black">
            <a:xfrm>
              <a:off x="390" y="3582"/>
              <a:ext cx="2490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314450" indent="-13144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EB55"/>
                  </a:solidFill>
                </a:rPr>
                <a:t>Answer:</a:t>
              </a:r>
              <a:endParaRPr lang="en-US" sz="28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7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 eaLnBrk="1" hangingPunct="1"/>
            <a:r>
              <a:rPr lang="en-US" sz="1200" smtClean="0"/>
              <a:t>Example 1-4b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7412" name="Picture 11" descr="3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210425" y="104775"/>
            <a:ext cx="1695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619125" y="1279525"/>
            <a:ext cx="8139113" cy="473075"/>
            <a:chOff x="390" y="806"/>
            <a:chExt cx="5127" cy="298"/>
          </a:xfrm>
        </p:grpSpPr>
        <p:pic>
          <p:nvPicPr>
            <p:cNvPr id="17430" name="Picture 33" descr="Eqn4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3921" y="835"/>
              <a:ext cx="810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31" name="Text Box 13"/>
            <p:cNvSpPr txBox="1">
              <a:spLocks noChangeArrowheads="1"/>
            </p:cNvSpPr>
            <p:nvPr/>
          </p:nvSpPr>
          <p:spPr bwMode="auto">
            <a:xfrm>
              <a:off x="390" y="806"/>
              <a:ext cx="5127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b="1">
                  <a:solidFill>
                    <a:srgbClr val="FFEB55"/>
                  </a:solidFill>
                </a:rPr>
                <a:t>Use the Distributive Property to write </a:t>
              </a:r>
              <a:br>
                <a:rPr lang="en-US" b="1">
                  <a:solidFill>
                    <a:srgbClr val="FFEB55"/>
                  </a:solidFill>
                </a:rPr>
              </a:br>
              <a:r>
                <a:rPr lang="en-US" b="1">
                  <a:solidFill>
                    <a:srgbClr val="FFEB55"/>
                  </a:solidFill>
                </a:rPr>
                <a:t>as an equivalent algebraic expression.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105025" y="3309938"/>
            <a:ext cx="6613525" cy="420687"/>
            <a:chOff x="1326" y="2282"/>
            <a:chExt cx="4166" cy="265"/>
          </a:xfrm>
        </p:grpSpPr>
        <p:pic>
          <p:nvPicPr>
            <p:cNvPr id="17428" name="Picture 49" descr="Patsmistak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1326" y="2305"/>
              <a:ext cx="152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9" name="Text Box 23"/>
            <p:cNvSpPr txBox="1">
              <a:spLocks noChangeArrowheads="1"/>
            </p:cNvSpPr>
            <p:nvPr/>
          </p:nvSpPr>
          <p:spPr bwMode="invGray">
            <a:xfrm>
              <a:off x="3169" y="2282"/>
              <a:ext cx="2323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Distributive Property</a:t>
              </a:r>
            </a:p>
          </p:txBody>
        </p:sp>
      </p:grpSp>
      <p:grpSp>
        <p:nvGrpSpPr>
          <p:cNvPr id="4" name="Group 46"/>
          <p:cNvGrpSpPr>
            <a:grpSpLocks/>
          </p:cNvGrpSpPr>
          <p:nvPr/>
        </p:nvGrpSpPr>
        <p:grpSpPr bwMode="auto">
          <a:xfrm>
            <a:off x="2106613" y="4246563"/>
            <a:ext cx="6611937" cy="420687"/>
            <a:chOff x="1327" y="2736"/>
            <a:chExt cx="4165" cy="265"/>
          </a:xfrm>
        </p:grpSpPr>
        <p:pic>
          <p:nvPicPr>
            <p:cNvPr id="17426" name="Picture 36" descr="Eqn4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1327" y="2765"/>
              <a:ext cx="84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7" name="Text Box 26"/>
            <p:cNvSpPr txBox="1">
              <a:spLocks noChangeArrowheads="1"/>
            </p:cNvSpPr>
            <p:nvPr/>
          </p:nvSpPr>
          <p:spPr bwMode="black">
            <a:xfrm>
              <a:off x="3169" y="2736"/>
              <a:ext cx="2323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Simplify.</a:t>
              </a:r>
            </a:p>
          </p:txBody>
        </p:sp>
      </p:grpSp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619125" y="5118100"/>
            <a:ext cx="3952875" cy="420688"/>
            <a:chOff x="390" y="3224"/>
            <a:chExt cx="2490" cy="265"/>
          </a:xfrm>
        </p:grpSpPr>
        <p:pic>
          <p:nvPicPr>
            <p:cNvPr id="17424" name="Picture 40" descr="Eqn5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1338" y="3254"/>
              <a:ext cx="67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5" name="Text Box 32"/>
            <p:cNvSpPr txBox="1">
              <a:spLocks noChangeArrowheads="1"/>
            </p:cNvSpPr>
            <p:nvPr/>
          </p:nvSpPr>
          <p:spPr bwMode="black">
            <a:xfrm>
              <a:off x="390" y="3224"/>
              <a:ext cx="2490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314450" indent="-13144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EB55"/>
                  </a:solidFill>
                </a:rPr>
                <a:t>Answer:</a:t>
              </a:r>
              <a:endParaRPr lang="en-US" sz="28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744538" y="2335213"/>
            <a:ext cx="7934325" cy="457200"/>
            <a:chOff x="469" y="1797"/>
            <a:chExt cx="4998" cy="288"/>
          </a:xfrm>
        </p:grpSpPr>
        <p:pic>
          <p:nvPicPr>
            <p:cNvPr id="17419" name="Picture 41" descr="Eqn52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3949" y="1833"/>
              <a:ext cx="42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20" name="Picture 34" descr="Eqn4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469" y="1797"/>
              <a:ext cx="213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1" name="Text Box 18"/>
            <p:cNvSpPr txBox="1">
              <a:spLocks noChangeArrowheads="1"/>
            </p:cNvSpPr>
            <p:nvPr/>
          </p:nvSpPr>
          <p:spPr bwMode="black">
            <a:xfrm>
              <a:off x="3169" y="1797"/>
              <a:ext cx="1525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Rewrite </a:t>
              </a:r>
            </a:p>
          </p:txBody>
        </p:sp>
        <p:sp>
          <p:nvSpPr>
            <p:cNvPr id="17422" name="Text Box 20"/>
            <p:cNvSpPr txBox="1">
              <a:spLocks noChangeArrowheads="1"/>
            </p:cNvSpPr>
            <p:nvPr/>
          </p:nvSpPr>
          <p:spPr bwMode="black">
            <a:xfrm>
              <a:off x="4252" y="1797"/>
              <a:ext cx="556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>
                  <a:solidFill>
                    <a:srgbClr val="000000"/>
                  </a:solidFill>
                </a:rPr>
                <a:t>as</a:t>
              </a:r>
            </a:p>
          </p:txBody>
        </p:sp>
        <p:pic>
          <p:nvPicPr>
            <p:cNvPr id="17423" name="Picture 43" descr="Eqn53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4713" y="1820"/>
              <a:ext cx="7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86096" name="Picture 48" descr="example 4b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8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619125" y="1279525"/>
            <a:ext cx="8139113" cy="2338388"/>
            <a:chOff x="390" y="806"/>
            <a:chExt cx="5127" cy="1473"/>
          </a:xfrm>
        </p:grpSpPr>
        <p:sp>
          <p:nvSpPr>
            <p:cNvPr id="18446" name="Text Box 70"/>
            <p:cNvSpPr txBox="1">
              <a:spLocks noChangeArrowheads="1"/>
            </p:cNvSpPr>
            <p:nvPr/>
          </p:nvSpPr>
          <p:spPr bwMode="black">
            <a:xfrm>
              <a:off x="390" y="806"/>
              <a:ext cx="5127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b="1">
                  <a:solidFill>
                    <a:srgbClr val="FFEB55"/>
                  </a:solidFill>
                </a:rPr>
                <a:t>Use the Distributive Property to write each expression as an equivalent algebraic expression.</a:t>
              </a:r>
              <a:br>
                <a:rPr lang="en-US" b="1">
                  <a:solidFill>
                    <a:srgbClr val="FFEB55"/>
                  </a:solidFill>
                </a:rPr>
              </a:br>
              <a:endParaRPr lang="en-US" b="1">
                <a:solidFill>
                  <a:srgbClr val="FFEB55"/>
                </a:solidFill>
              </a:endParaRPr>
            </a:p>
            <a:p>
              <a:pPr eaLnBrk="1" hangingPunct="1">
                <a:spcBef>
                  <a:spcPct val="20000"/>
                </a:spcBef>
              </a:pPr>
              <a:r>
                <a:rPr lang="en-US" b="1">
                  <a:solidFill>
                    <a:srgbClr val="FFEB55"/>
                  </a:solidFill>
                </a:rPr>
                <a:t>a.</a:t>
              </a:r>
              <a:br>
                <a:rPr lang="en-US" b="1">
                  <a:solidFill>
                    <a:srgbClr val="FFEB55"/>
                  </a:solidFill>
                </a:rPr>
              </a:br>
              <a:endParaRPr lang="en-US" b="1">
                <a:solidFill>
                  <a:srgbClr val="FFEB55"/>
                </a:solidFill>
              </a:endParaRPr>
            </a:p>
            <a:p>
              <a:pPr eaLnBrk="1" hangingPunct="1">
                <a:spcBef>
                  <a:spcPct val="20000"/>
                </a:spcBef>
              </a:pPr>
              <a:r>
                <a:rPr lang="en-US" b="1">
                  <a:solidFill>
                    <a:srgbClr val="FFEB55"/>
                  </a:solidFill>
                </a:rPr>
                <a:t>b.</a:t>
              </a:r>
            </a:p>
          </p:txBody>
        </p:sp>
        <p:pic>
          <p:nvPicPr>
            <p:cNvPr id="18447" name="Picture 79" descr="Eqn5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733" y="1549"/>
              <a:ext cx="699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48" name="Picture 81" descr="Eqn5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733" y="2051"/>
              <a:ext cx="807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 eaLnBrk="1" hangingPunct="1"/>
            <a:r>
              <a:rPr lang="en-US" sz="1200" smtClean="0"/>
              <a:t>Example 1-4c</a:t>
            </a: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29705" name="Picture 9" descr="your tur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67" descr="3-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210425" y="104775"/>
            <a:ext cx="1695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84"/>
          <p:cNvGrpSpPr>
            <a:grpSpLocks/>
          </p:cNvGrpSpPr>
          <p:nvPr/>
        </p:nvGrpSpPr>
        <p:grpSpPr bwMode="auto">
          <a:xfrm>
            <a:off x="3232150" y="2411413"/>
            <a:ext cx="2463800" cy="420687"/>
            <a:chOff x="2036" y="1519"/>
            <a:chExt cx="1552" cy="265"/>
          </a:xfrm>
        </p:grpSpPr>
        <p:pic>
          <p:nvPicPr>
            <p:cNvPr id="18444" name="Picture 80" descr="Eqn55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2952" y="1555"/>
              <a:ext cx="63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5" name="Text Box 75"/>
            <p:cNvSpPr txBox="1">
              <a:spLocks noChangeArrowheads="1"/>
            </p:cNvSpPr>
            <p:nvPr/>
          </p:nvSpPr>
          <p:spPr bwMode="black">
            <a:xfrm>
              <a:off x="2036" y="1519"/>
              <a:ext cx="917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314450" indent="-13144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EB55"/>
                  </a:solidFill>
                </a:rPr>
                <a:t>Answer:</a:t>
              </a:r>
              <a:endParaRPr lang="en-US" sz="28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87"/>
          <p:cNvGrpSpPr>
            <a:grpSpLocks/>
          </p:cNvGrpSpPr>
          <p:nvPr/>
        </p:nvGrpSpPr>
        <p:grpSpPr bwMode="auto">
          <a:xfrm>
            <a:off x="3227388" y="3219450"/>
            <a:ext cx="2660650" cy="420688"/>
            <a:chOff x="2033" y="2028"/>
            <a:chExt cx="1676" cy="265"/>
          </a:xfrm>
        </p:grpSpPr>
        <p:pic>
          <p:nvPicPr>
            <p:cNvPr id="18442" name="Picture 86" descr="Bob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2955" y="2055"/>
              <a:ext cx="754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3" name="Text Box 78"/>
            <p:cNvSpPr txBox="1">
              <a:spLocks noChangeArrowheads="1"/>
            </p:cNvSpPr>
            <p:nvPr/>
          </p:nvSpPr>
          <p:spPr bwMode="black">
            <a:xfrm>
              <a:off x="2033" y="2028"/>
              <a:ext cx="917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314450" indent="-13144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EB55"/>
                  </a:solidFill>
                </a:rPr>
                <a:t>Answer:</a:t>
              </a:r>
              <a:endParaRPr lang="en-US" sz="28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Real-Life Example 2</a:t>
            </a:r>
            <a:br>
              <a:rPr lang="en-US" smtClean="0"/>
            </a:br>
            <a:r>
              <a:rPr lang="en-US" smtClean="0"/>
              <a:t>Mental Math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The distributive property is mental math strategy that can be used when multiplying.</a:t>
            </a:r>
          </a:p>
        </p:txBody>
      </p:sp>
      <p:pic>
        <p:nvPicPr>
          <p:cNvPr id="20483" name="Picture 3" descr="bs02037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200400"/>
            <a:ext cx="34480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4648200" y="3124200"/>
            <a:ext cx="914400" cy="1066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838200" y="2362200"/>
            <a:ext cx="4572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/>
              <a:t>	43 </a:t>
            </a:r>
            <a:r>
              <a:rPr lang="en-US" sz="4800">
                <a:solidFill>
                  <a:schemeClr val="accent2"/>
                </a:solidFill>
              </a:rPr>
              <a:t>x 5</a:t>
            </a:r>
            <a:r>
              <a:rPr lang="en-US" sz="4800"/>
              <a:t> =?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838200" y="533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Break apart the double-digit number.</a:t>
            </a:r>
          </a:p>
        </p:txBody>
      </p:sp>
      <p:pic>
        <p:nvPicPr>
          <p:cNvPr id="21507" name="Picture 3" descr="bs02037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200400"/>
            <a:ext cx="34480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4648200" y="3124200"/>
            <a:ext cx="914400" cy="1066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838200" y="2362200"/>
            <a:ext cx="4572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/>
              <a:t>	43 </a:t>
            </a:r>
            <a:r>
              <a:rPr lang="en-US" sz="4800">
                <a:solidFill>
                  <a:schemeClr val="accent2"/>
                </a:solidFill>
              </a:rPr>
              <a:t>x 5</a:t>
            </a:r>
            <a:r>
              <a:rPr lang="en-US" sz="4800"/>
              <a:t> =?</a:t>
            </a:r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 flipH="1">
            <a:off x="1600200" y="3124200"/>
            <a:ext cx="609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2209800" y="3124200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Text Box 9"/>
          <p:cNvSpPr txBox="1">
            <a:spLocks noChangeArrowheads="1"/>
          </p:cNvSpPr>
          <p:nvPr/>
        </p:nvSpPr>
        <p:spPr bwMode="auto">
          <a:xfrm>
            <a:off x="914400" y="3886200"/>
            <a:ext cx="3581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   40       3</a:t>
            </a:r>
          </a:p>
        </p:txBody>
      </p:sp>
      <p:sp>
        <p:nvSpPr>
          <p:cNvPr id="21513" name="Text Box 10"/>
          <p:cNvSpPr txBox="1">
            <a:spLocks noChangeArrowheads="1"/>
          </p:cNvSpPr>
          <p:nvPr/>
        </p:nvSpPr>
        <p:spPr bwMode="auto">
          <a:xfrm>
            <a:off x="2057400" y="3962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+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685800"/>
            <a:ext cx="7772400" cy="5257800"/>
          </a:xfrm>
        </p:spPr>
        <p:txBody>
          <a:bodyPr/>
          <a:lstStyle/>
          <a:p>
            <a:pPr eaLnBrk="1" hangingPunct="1"/>
            <a:r>
              <a:rPr lang="en-US" smtClean="0"/>
              <a:t>Recall the distributive property of multiplication over addition . . . </a:t>
            </a:r>
          </a:p>
          <a:p>
            <a:pPr algn="l" eaLnBrk="1" hangingPunct="1"/>
            <a:r>
              <a:rPr lang="en-US" sz="2000" i="1" smtClean="0"/>
              <a:t>symbolically:</a:t>
            </a:r>
          </a:p>
          <a:p>
            <a:pPr algn="l" eaLnBrk="1" hangingPunct="1"/>
            <a:endParaRPr lang="en-US" sz="2000" i="1" smtClean="0"/>
          </a:p>
          <a:p>
            <a:pPr eaLnBrk="1" hangingPunct="1"/>
            <a:r>
              <a:rPr lang="en-US" smtClean="0"/>
              <a:t>a </a:t>
            </a:r>
            <a:r>
              <a:rPr lang="en-US" sz="2400" smtClean="0">
                <a:cs typeface="Arial" charset="0"/>
              </a:rPr>
              <a:t>×</a:t>
            </a:r>
            <a:r>
              <a:rPr lang="en-US" smtClean="0"/>
              <a:t> (b + c) = a </a:t>
            </a:r>
            <a:r>
              <a:rPr lang="en-US" sz="2400" smtClean="0">
                <a:cs typeface="Arial" charset="0"/>
              </a:rPr>
              <a:t>×</a:t>
            </a:r>
            <a:r>
              <a:rPr lang="en-US" smtClean="0"/>
              <a:t> b +  a </a:t>
            </a:r>
            <a:r>
              <a:rPr lang="en-US" sz="2400" smtClean="0">
                <a:cs typeface="Arial" charset="0"/>
              </a:rPr>
              <a:t>×</a:t>
            </a:r>
            <a:r>
              <a:rPr lang="en-US" smtClean="0"/>
              <a:t> c</a:t>
            </a:r>
          </a:p>
          <a:p>
            <a:pPr algn="l" eaLnBrk="1" hangingPunct="1"/>
            <a:r>
              <a:rPr lang="en-US" sz="2000" smtClean="0"/>
              <a:t>and </a:t>
            </a:r>
            <a:r>
              <a:rPr lang="en-US" sz="2000" i="1" smtClean="0"/>
              <a:t>pictorially </a:t>
            </a:r>
            <a:r>
              <a:rPr lang="en-US" sz="2000" smtClean="0"/>
              <a:t>(rectangular array area model):</a:t>
            </a:r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2209800" y="1676400"/>
            <a:ext cx="1828800" cy="962025"/>
          </a:xfrm>
          <a:prstGeom prst="curvedDownArrow">
            <a:avLst>
              <a:gd name="adj1" fmla="val 38020"/>
              <a:gd name="adj2" fmla="val 7604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514600" y="4419600"/>
            <a:ext cx="4267200" cy="1219200"/>
          </a:xfrm>
          <a:prstGeom prst="rect">
            <a:avLst/>
          </a:prstGeom>
          <a:solidFill>
            <a:srgbClr val="F5FBD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5410200" y="4419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429000" y="48006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DA1F6"/>
                </a:solidFill>
              </a:rPr>
              <a:t>a </a:t>
            </a:r>
            <a:r>
              <a:rPr lang="en-US"/>
              <a:t>×</a:t>
            </a:r>
            <a:r>
              <a:rPr lang="en-US" sz="2400" b="1">
                <a:solidFill>
                  <a:srgbClr val="FDA1F6"/>
                </a:solidFill>
              </a:rPr>
              <a:t> b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5562600" y="48006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008D8A"/>
                </a:solidFill>
              </a:rPr>
              <a:t>a </a:t>
            </a:r>
            <a:r>
              <a:rPr lang="en-US"/>
              <a:t>×</a:t>
            </a:r>
            <a:r>
              <a:rPr lang="en-US" sz="2400" b="1">
                <a:solidFill>
                  <a:srgbClr val="008D8A"/>
                </a:solidFill>
              </a:rPr>
              <a:t> c</a:t>
            </a: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2209800" y="2133600"/>
            <a:ext cx="1066800" cy="533400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rgbClr val="FDA1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4495800" y="2971800"/>
            <a:ext cx="838200" cy="0"/>
          </a:xfrm>
          <a:prstGeom prst="line">
            <a:avLst/>
          </a:prstGeom>
          <a:noFill/>
          <a:ln w="57150">
            <a:solidFill>
              <a:srgbClr val="F4AAD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0" name="Line 22"/>
          <p:cNvSpPr>
            <a:spLocks noChangeShapeType="1"/>
          </p:cNvSpPr>
          <p:nvPr/>
        </p:nvSpPr>
        <p:spPr bwMode="auto">
          <a:xfrm>
            <a:off x="5943600" y="2971800"/>
            <a:ext cx="8382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Text Box 23"/>
          <p:cNvSpPr txBox="1">
            <a:spLocks noChangeArrowheads="1"/>
          </p:cNvSpPr>
          <p:nvPr/>
        </p:nvSpPr>
        <p:spPr bwMode="auto">
          <a:xfrm>
            <a:off x="1905000" y="4800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a</a:t>
            </a:r>
          </a:p>
        </p:txBody>
      </p:sp>
      <p:sp>
        <p:nvSpPr>
          <p:cNvPr id="6156" name="Text Box 24"/>
          <p:cNvSpPr txBox="1">
            <a:spLocks noChangeArrowheads="1"/>
          </p:cNvSpPr>
          <p:nvPr/>
        </p:nvSpPr>
        <p:spPr bwMode="auto">
          <a:xfrm>
            <a:off x="3505200" y="38862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b</a:t>
            </a:r>
          </a:p>
        </p:txBody>
      </p:sp>
      <p:sp>
        <p:nvSpPr>
          <p:cNvPr id="6157" name="Text Box 25"/>
          <p:cNvSpPr txBox="1">
            <a:spLocks noChangeArrowheads="1"/>
          </p:cNvSpPr>
          <p:nvPr/>
        </p:nvSpPr>
        <p:spPr bwMode="auto">
          <a:xfrm>
            <a:off x="5715000" y="38100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6158" name="Text Box 27"/>
          <p:cNvSpPr txBox="1">
            <a:spLocks noChangeArrowheads="1"/>
          </p:cNvSpPr>
          <p:nvPr/>
        </p:nvSpPr>
        <p:spPr bwMode="auto">
          <a:xfrm>
            <a:off x="5715000" y="38862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c</a:t>
            </a:r>
          </a:p>
        </p:txBody>
      </p:sp>
      <p:sp>
        <p:nvSpPr>
          <p:cNvPr id="6159" name="Line 28"/>
          <p:cNvSpPr>
            <a:spLocks noChangeShapeType="1"/>
          </p:cNvSpPr>
          <p:nvPr/>
        </p:nvSpPr>
        <p:spPr bwMode="auto">
          <a:xfrm>
            <a:off x="3886200" y="4114800"/>
            <a:ext cx="13716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29"/>
          <p:cNvSpPr>
            <a:spLocks noChangeShapeType="1"/>
          </p:cNvSpPr>
          <p:nvPr/>
        </p:nvSpPr>
        <p:spPr bwMode="auto">
          <a:xfrm flipH="1">
            <a:off x="2514600" y="4114800"/>
            <a:ext cx="9144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30"/>
          <p:cNvSpPr>
            <a:spLocks noChangeShapeType="1"/>
          </p:cNvSpPr>
          <p:nvPr/>
        </p:nvSpPr>
        <p:spPr bwMode="auto">
          <a:xfrm flipH="1">
            <a:off x="5410200" y="4114800"/>
            <a:ext cx="3048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31"/>
          <p:cNvSpPr>
            <a:spLocks noChangeShapeType="1"/>
          </p:cNvSpPr>
          <p:nvPr/>
        </p:nvSpPr>
        <p:spPr bwMode="auto">
          <a:xfrm>
            <a:off x="6019800" y="4114800"/>
            <a:ext cx="7620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6" grpId="0" animBg="1"/>
      <p:bldP spid="2054" grpId="0"/>
      <p:bldP spid="2055" grpId="0"/>
      <p:bldP spid="2061" grpId="0" animBg="1"/>
      <p:bldP spid="2068" grpId="0" animBg="1"/>
      <p:bldP spid="207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838200" y="533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Then multiply each part by 5.</a:t>
            </a:r>
          </a:p>
        </p:txBody>
      </p:sp>
      <p:pic>
        <p:nvPicPr>
          <p:cNvPr id="22531" name="Picture 5" descr="bs02037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200400"/>
            <a:ext cx="34480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Oval 6"/>
          <p:cNvSpPr>
            <a:spLocks noChangeArrowheads="1"/>
          </p:cNvSpPr>
          <p:nvPr/>
        </p:nvSpPr>
        <p:spPr bwMode="auto">
          <a:xfrm>
            <a:off x="4648200" y="3124200"/>
            <a:ext cx="914400" cy="1066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Text Box 7"/>
          <p:cNvSpPr txBox="1">
            <a:spLocks noChangeArrowheads="1"/>
          </p:cNvSpPr>
          <p:nvPr/>
        </p:nvSpPr>
        <p:spPr bwMode="auto">
          <a:xfrm>
            <a:off x="838200" y="2362200"/>
            <a:ext cx="4572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/>
              <a:t>	43 </a:t>
            </a:r>
            <a:r>
              <a:rPr lang="en-US" sz="4800">
                <a:solidFill>
                  <a:schemeClr val="accent2"/>
                </a:solidFill>
              </a:rPr>
              <a:t>x 5</a:t>
            </a:r>
            <a:r>
              <a:rPr lang="en-US" sz="4800"/>
              <a:t> =?</a:t>
            </a:r>
          </a:p>
        </p:txBody>
      </p:sp>
      <p:sp>
        <p:nvSpPr>
          <p:cNvPr id="22534" name="Line 8"/>
          <p:cNvSpPr>
            <a:spLocks noChangeShapeType="1"/>
          </p:cNvSpPr>
          <p:nvPr/>
        </p:nvSpPr>
        <p:spPr bwMode="auto">
          <a:xfrm flipH="1">
            <a:off x="1600200" y="3124200"/>
            <a:ext cx="609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9"/>
          <p:cNvSpPr>
            <a:spLocks noChangeShapeType="1"/>
          </p:cNvSpPr>
          <p:nvPr/>
        </p:nvSpPr>
        <p:spPr bwMode="auto">
          <a:xfrm>
            <a:off x="2209800" y="3124200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Text Box 10"/>
          <p:cNvSpPr txBox="1">
            <a:spLocks noChangeArrowheads="1"/>
          </p:cNvSpPr>
          <p:nvPr/>
        </p:nvSpPr>
        <p:spPr bwMode="auto">
          <a:xfrm>
            <a:off x="914400" y="3886200"/>
            <a:ext cx="3581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   40       3</a:t>
            </a:r>
          </a:p>
        </p:txBody>
      </p:sp>
      <p:sp>
        <p:nvSpPr>
          <p:cNvPr id="22537" name="Text Box 11"/>
          <p:cNvSpPr txBox="1">
            <a:spLocks noChangeArrowheads="1"/>
          </p:cNvSpPr>
          <p:nvPr/>
        </p:nvSpPr>
        <p:spPr bwMode="auto">
          <a:xfrm>
            <a:off x="990600" y="4495800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   </a:t>
            </a:r>
            <a:r>
              <a:rPr lang="en-US" sz="3200" u="sng">
                <a:solidFill>
                  <a:schemeClr val="accent2"/>
                </a:solidFill>
              </a:rPr>
              <a:t>x 5</a:t>
            </a:r>
            <a:r>
              <a:rPr lang="en-US" sz="3200">
                <a:solidFill>
                  <a:schemeClr val="accent2"/>
                </a:solidFill>
              </a:rPr>
              <a:t>	   </a:t>
            </a:r>
            <a:r>
              <a:rPr lang="en-US" sz="3200" u="sng">
                <a:solidFill>
                  <a:schemeClr val="accent2"/>
                </a:solidFill>
              </a:rPr>
              <a:t>x 5</a:t>
            </a:r>
          </a:p>
        </p:txBody>
      </p:sp>
      <p:sp>
        <p:nvSpPr>
          <p:cNvPr id="22538" name="Text Box 12"/>
          <p:cNvSpPr txBox="1">
            <a:spLocks noChangeArrowheads="1"/>
          </p:cNvSpPr>
          <p:nvPr/>
        </p:nvSpPr>
        <p:spPr bwMode="auto">
          <a:xfrm>
            <a:off x="2057400" y="3962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+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838200" y="533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Then multiply each part by 5.</a:t>
            </a:r>
          </a:p>
        </p:txBody>
      </p:sp>
      <p:pic>
        <p:nvPicPr>
          <p:cNvPr id="23555" name="Picture 5" descr="bs02037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200400"/>
            <a:ext cx="34480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Oval 6"/>
          <p:cNvSpPr>
            <a:spLocks noChangeArrowheads="1"/>
          </p:cNvSpPr>
          <p:nvPr/>
        </p:nvSpPr>
        <p:spPr bwMode="auto">
          <a:xfrm>
            <a:off x="4648200" y="3124200"/>
            <a:ext cx="914400" cy="1066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Text Box 7"/>
          <p:cNvSpPr txBox="1">
            <a:spLocks noChangeArrowheads="1"/>
          </p:cNvSpPr>
          <p:nvPr/>
        </p:nvSpPr>
        <p:spPr bwMode="auto">
          <a:xfrm>
            <a:off x="838200" y="2362200"/>
            <a:ext cx="4572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/>
              <a:t>	43 </a:t>
            </a:r>
            <a:r>
              <a:rPr lang="en-US" sz="4800">
                <a:solidFill>
                  <a:schemeClr val="accent2"/>
                </a:solidFill>
              </a:rPr>
              <a:t>x 5</a:t>
            </a:r>
            <a:r>
              <a:rPr lang="en-US" sz="4800"/>
              <a:t> =?</a:t>
            </a:r>
          </a:p>
        </p:txBody>
      </p:sp>
      <p:sp>
        <p:nvSpPr>
          <p:cNvPr id="23558" name="Line 8"/>
          <p:cNvSpPr>
            <a:spLocks noChangeShapeType="1"/>
          </p:cNvSpPr>
          <p:nvPr/>
        </p:nvSpPr>
        <p:spPr bwMode="auto">
          <a:xfrm flipH="1">
            <a:off x="1600200" y="3124200"/>
            <a:ext cx="609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Line 9"/>
          <p:cNvSpPr>
            <a:spLocks noChangeShapeType="1"/>
          </p:cNvSpPr>
          <p:nvPr/>
        </p:nvSpPr>
        <p:spPr bwMode="auto">
          <a:xfrm>
            <a:off x="2209800" y="3124200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Text Box 10"/>
          <p:cNvSpPr txBox="1">
            <a:spLocks noChangeArrowheads="1"/>
          </p:cNvSpPr>
          <p:nvPr/>
        </p:nvSpPr>
        <p:spPr bwMode="auto">
          <a:xfrm>
            <a:off x="914400" y="3886200"/>
            <a:ext cx="3581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   40       3</a:t>
            </a:r>
          </a:p>
        </p:txBody>
      </p:sp>
      <p:sp>
        <p:nvSpPr>
          <p:cNvPr id="23561" name="Text Box 11"/>
          <p:cNvSpPr txBox="1">
            <a:spLocks noChangeArrowheads="1"/>
          </p:cNvSpPr>
          <p:nvPr/>
        </p:nvSpPr>
        <p:spPr bwMode="auto">
          <a:xfrm>
            <a:off x="990600" y="4495800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   </a:t>
            </a:r>
            <a:r>
              <a:rPr lang="en-US" sz="3200" u="sng">
                <a:solidFill>
                  <a:schemeClr val="accent2"/>
                </a:solidFill>
              </a:rPr>
              <a:t>x 5</a:t>
            </a:r>
            <a:r>
              <a:rPr lang="en-US" sz="3200">
                <a:solidFill>
                  <a:schemeClr val="accent2"/>
                </a:solidFill>
              </a:rPr>
              <a:t>	   </a:t>
            </a:r>
            <a:r>
              <a:rPr lang="en-US" sz="3200" u="sng">
                <a:solidFill>
                  <a:schemeClr val="accent2"/>
                </a:solidFill>
              </a:rPr>
              <a:t>x 5</a:t>
            </a:r>
          </a:p>
        </p:txBody>
      </p:sp>
      <p:sp>
        <p:nvSpPr>
          <p:cNvPr id="23562" name="Text Box 13"/>
          <p:cNvSpPr txBox="1">
            <a:spLocks noChangeArrowheads="1"/>
          </p:cNvSpPr>
          <p:nvPr/>
        </p:nvSpPr>
        <p:spPr bwMode="auto">
          <a:xfrm>
            <a:off x="990600" y="4953000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 200     15</a:t>
            </a:r>
          </a:p>
        </p:txBody>
      </p:sp>
      <p:sp>
        <p:nvSpPr>
          <p:cNvPr id="23563" name="Text Box 14"/>
          <p:cNvSpPr txBox="1">
            <a:spLocks noChangeArrowheads="1"/>
          </p:cNvSpPr>
          <p:nvPr/>
        </p:nvSpPr>
        <p:spPr bwMode="auto">
          <a:xfrm>
            <a:off x="2057400" y="3962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+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838200" y="533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Finally, sum your two products</a:t>
            </a:r>
          </a:p>
        </p:txBody>
      </p:sp>
      <p:pic>
        <p:nvPicPr>
          <p:cNvPr id="24579" name="Picture 5" descr="bs02037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200400"/>
            <a:ext cx="34480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Oval 6"/>
          <p:cNvSpPr>
            <a:spLocks noChangeArrowheads="1"/>
          </p:cNvSpPr>
          <p:nvPr/>
        </p:nvSpPr>
        <p:spPr bwMode="auto">
          <a:xfrm>
            <a:off x="4648200" y="3124200"/>
            <a:ext cx="914400" cy="1066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Text Box 7"/>
          <p:cNvSpPr txBox="1">
            <a:spLocks noChangeArrowheads="1"/>
          </p:cNvSpPr>
          <p:nvPr/>
        </p:nvSpPr>
        <p:spPr bwMode="auto">
          <a:xfrm>
            <a:off x="838200" y="2362200"/>
            <a:ext cx="4572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/>
              <a:t>	43 </a:t>
            </a:r>
            <a:r>
              <a:rPr lang="en-US" sz="4800">
                <a:solidFill>
                  <a:schemeClr val="accent2"/>
                </a:solidFill>
              </a:rPr>
              <a:t>x 5</a:t>
            </a:r>
            <a:r>
              <a:rPr lang="en-US" sz="4800"/>
              <a:t> =215</a:t>
            </a:r>
          </a:p>
        </p:txBody>
      </p:sp>
      <p:sp>
        <p:nvSpPr>
          <p:cNvPr id="24582" name="Line 8"/>
          <p:cNvSpPr>
            <a:spLocks noChangeShapeType="1"/>
          </p:cNvSpPr>
          <p:nvPr/>
        </p:nvSpPr>
        <p:spPr bwMode="auto">
          <a:xfrm flipH="1">
            <a:off x="1600200" y="3124200"/>
            <a:ext cx="609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Line 9"/>
          <p:cNvSpPr>
            <a:spLocks noChangeShapeType="1"/>
          </p:cNvSpPr>
          <p:nvPr/>
        </p:nvSpPr>
        <p:spPr bwMode="auto">
          <a:xfrm>
            <a:off x="2209800" y="3124200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Text Box 10"/>
          <p:cNvSpPr txBox="1">
            <a:spLocks noChangeArrowheads="1"/>
          </p:cNvSpPr>
          <p:nvPr/>
        </p:nvSpPr>
        <p:spPr bwMode="auto">
          <a:xfrm>
            <a:off x="914400" y="3886200"/>
            <a:ext cx="3581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   40       3</a:t>
            </a:r>
          </a:p>
        </p:txBody>
      </p:sp>
      <p:sp>
        <p:nvSpPr>
          <p:cNvPr id="24585" name="Text Box 11"/>
          <p:cNvSpPr txBox="1">
            <a:spLocks noChangeArrowheads="1"/>
          </p:cNvSpPr>
          <p:nvPr/>
        </p:nvSpPr>
        <p:spPr bwMode="auto">
          <a:xfrm>
            <a:off x="990600" y="4495800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   </a:t>
            </a:r>
            <a:r>
              <a:rPr lang="en-US" sz="3200" u="sng">
                <a:solidFill>
                  <a:schemeClr val="accent2"/>
                </a:solidFill>
              </a:rPr>
              <a:t>x 5</a:t>
            </a:r>
            <a:r>
              <a:rPr lang="en-US" sz="3200">
                <a:solidFill>
                  <a:schemeClr val="accent2"/>
                </a:solidFill>
              </a:rPr>
              <a:t>	   </a:t>
            </a:r>
            <a:r>
              <a:rPr lang="en-US" sz="3200" u="sng">
                <a:solidFill>
                  <a:schemeClr val="accent2"/>
                </a:solidFill>
              </a:rPr>
              <a:t>x 5</a:t>
            </a:r>
          </a:p>
        </p:txBody>
      </p:sp>
      <p:sp>
        <p:nvSpPr>
          <p:cNvPr id="24586" name="Text Box 12"/>
          <p:cNvSpPr txBox="1">
            <a:spLocks noChangeArrowheads="1"/>
          </p:cNvSpPr>
          <p:nvPr/>
        </p:nvSpPr>
        <p:spPr bwMode="auto">
          <a:xfrm>
            <a:off x="990600" y="4953000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 200     15</a:t>
            </a:r>
          </a:p>
        </p:txBody>
      </p:sp>
      <p:sp>
        <p:nvSpPr>
          <p:cNvPr id="24587" name="Text Box 13"/>
          <p:cNvSpPr txBox="1">
            <a:spLocks noChangeArrowheads="1"/>
          </p:cNvSpPr>
          <p:nvPr/>
        </p:nvSpPr>
        <p:spPr bwMode="auto">
          <a:xfrm>
            <a:off x="1828800" y="50292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+</a:t>
            </a:r>
          </a:p>
        </p:txBody>
      </p:sp>
      <p:sp>
        <p:nvSpPr>
          <p:cNvPr id="24588" name="Text Box 14"/>
          <p:cNvSpPr txBox="1">
            <a:spLocks noChangeArrowheads="1"/>
          </p:cNvSpPr>
          <p:nvPr/>
        </p:nvSpPr>
        <p:spPr bwMode="auto">
          <a:xfrm>
            <a:off x="3048000" y="50292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= 215</a:t>
            </a:r>
          </a:p>
        </p:txBody>
      </p:sp>
      <p:sp>
        <p:nvSpPr>
          <p:cNvPr id="24589" name="Text Box 15"/>
          <p:cNvSpPr txBox="1">
            <a:spLocks noChangeArrowheads="1"/>
          </p:cNvSpPr>
          <p:nvPr/>
        </p:nvSpPr>
        <p:spPr bwMode="auto">
          <a:xfrm>
            <a:off x="2057400" y="3962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+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Let’s look at another example.</a:t>
            </a:r>
          </a:p>
        </p:txBody>
      </p:sp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838200" y="1905000"/>
            <a:ext cx="3200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4400">
                <a:solidFill>
                  <a:schemeClr val="tx2"/>
                </a:solidFill>
              </a:rPr>
              <a:t>53 </a:t>
            </a:r>
            <a:r>
              <a:rPr lang="en-US" sz="4400">
                <a:solidFill>
                  <a:schemeClr val="accent2"/>
                </a:solidFill>
              </a:rPr>
              <a:t>x 6</a:t>
            </a:r>
            <a:r>
              <a:rPr lang="en-US" sz="4400">
                <a:solidFill>
                  <a:schemeClr val="tx2"/>
                </a:solidFill>
              </a:rPr>
              <a:t> = 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Break apart the double-digit number.</a:t>
            </a: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838200" y="1905000"/>
            <a:ext cx="3200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4400">
                <a:solidFill>
                  <a:schemeClr val="tx2"/>
                </a:solidFill>
              </a:rPr>
              <a:t>53 </a:t>
            </a:r>
            <a:r>
              <a:rPr lang="en-US" sz="4400">
                <a:solidFill>
                  <a:schemeClr val="accent2"/>
                </a:solidFill>
              </a:rPr>
              <a:t>x 6</a:t>
            </a:r>
            <a:r>
              <a:rPr lang="en-US" sz="4400">
                <a:solidFill>
                  <a:schemeClr val="tx2"/>
                </a:solidFill>
              </a:rPr>
              <a:t> = 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Line 4"/>
          <p:cNvSpPr>
            <a:spLocks noChangeShapeType="1"/>
          </p:cNvSpPr>
          <p:nvPr/>
        </p:nvSpPr>
        <p:spPr bwMode="auto">
          <a:xfrm flipH="1">
            <a:off x="609600" y="2895600"/>
            <a:ext cx="609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1" name="Line 5"/>
          <p:cNvSpPr>
            <a:spLocks noChangeShapeType="1"/>
          </p:cNvSpPr>
          <p:nvPr/>
        </p:nvSpPr>
        <p:spPr bwMode="auto">
          <a:xfrm>
            <a:off x="1219200" y="2895600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Break apart the double-digit number.</a:t>
            </a:r>
          </a:p>
        </p:txBody>
      </p:sp>
      <p:sp>
        <p:nvSpPr>
          <p:cNvPr id="27653" name="Rectangle 7"/>
          <p:cNvSpPr>
            <a:spLocks noChangeArrowheads="1"/>
          </p:cNvSpPr>
          <p:nvPr/>
        </p:nvSpPr>
        <p:spPr bwMode="auto">
          <a:xfrm>
            <a:off x="838200" y="1905000"/>
            <a:ext cx="3200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4400">
                <a:solidFill>
                  <a:schemeClr val="tx2"/>
                </a:solidFill>
              </a:rPr>
              <a:t>53 </a:t>
            </a:r>
            <a:r>
              <a:rPr lang="en-US" sz="4400">
                <a:solidFill>
                  <a:schemeClr val="accent2"/>
                </a:solidFill>
              </a:rPr>
              <a:t>x 6</a:t>
            </a:r>
            <a:r>
              <a:rPr lang="en-US" sz="4400">
                <a:solidFill>
                  <a:schemeClr val="tx2"/>
                </a:solidFill>
              </a:rPr>
              <a:t> = ?</a:t>
            </a:r>
          </a:p>
        </p:txBody>
      </p:sp>
      <p:sp>
        <p:nvSpPr>
          <p:cNvPr id="27654" name="Text Box 10"/>
          <p:cNvSpPr txBox="1">
            <a:spLocks noChangeArrowheads="1"/>
          </p:cNvSpPr>
          <p:nvPr/>
        </p:nvSpPr>
        <p:spPr bwMode="auto">
          <a:xfrm>
            <a:off x="381000" y="3657600"/>
            <a:ext cx="3200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50       3</a:t>
            </a:r>
          </a:p>
        </p:txBody>
      </p:sp>
      <p:sp>
        <p:nvSpPr>
          <p:cNvPr id="27655" name="Text Box 11"/>
          <p:cNvSpPr txBox="1">
            <a:spLocks noChangeArrowheads="1"/>
          </p:cNvSpPr>
          <p:nvPr/>
        </p:nvSpPr>
        <p:spPr bwMode="auto">
          <a:xfrm>
            <a:off x="1143000" y="3810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+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4"/>
          <p:cNvSpPr>
            <a:spLocks noChangeShapeType="1"/>
          </p:cNvSpPr>
          <p:nvPr/>
        </p:nvSpPr>
        <p:spPr bwMode="auto">
          <a:xfrm flipH="1">
            <a:off x="609600" y="2895600"/>
            <a:ext cx="609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5" name="Line 5"/>
          <p:cNvSpPr>
            <a:spLocks noChangeShapeType="1"/>
          </p:cNvSpPr>
          <p:nvPr/>
        </p:nvSpPr>
        <p:spPr bwMode="auto">
          <a:xfrm>
            <a:off x="1219200" y="2895600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6" name="Rectangle 6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Multiply each part by 6.</a:t>
            </a:r>
          </a:p>
        </p:txBody>
      </p:sp>
      <p:sp>
        <p:nvSpPr>
          <p:cNvPr id="28677" name="Rectangle 7"/>
          <p:cNvSpPr>
            <a:spLocks noChangeArrowheads="1"/>
          </p:cNvSpPr>
          <p:nvPr/>
        </p:nvSpPr>
        <p:spPr bwMode="auto">
          <a:xfrm>
            <a:off x="838200" y="1905000"/>
            <a:ext cx="3200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4400">
                <a:solidFill>
                  <a:schemeClr val="tx2"/>
                </a:solidFill>
              </a:rPr>
              <a:t>53 </a:t>
            </a:r>
            <a:r>
              <a:rPr lang="en-US" sz="4400">
                <a:solidFill>
                  <a:schemeClr val="accent2"/>
                </a:solidFill>
              </a:rPr>
              <a:t>x 6</a:t>
            </a:r>
            <a:r>
              <a:rPr lang="en-US" sz="4400">
                <a:solidFill>
                  <a:schemeClr val="tx2"/>
                </a:solidFill>
              </a:rPr>
              <a:t> = ?</a:t>
            </a:r>
          </a:p>
        </p:txBody>
      </p:sp>
      <p:sp>
        <p:nvSpPr>
          <p:cNvPr id="28678" name="Text Box 8"/>
          <p:cNvSpPr txBox="1">
            <a:spLocks noChangeArrowheads="1"/>
          </p:cNvSpPr>
          <p:nvPr/>
        </p:nvSpPr>
        <p:spPr bwMode="auto">
          <a:xfrm>
            <a:off x="381000" y="3657600"/>
            <a:ext cx="3200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50       3</a:t>
            </a:r>
          </a:p>
        </p:txBody>
      </p:sp>
      <p:sp>
        <p:nvSpPr>
          <p:cNvPr id="28679" name="Text Box 9"/>
          <p:cNvSpPr txBox="1">
            <a:spLocks noChangeArrowheads="1"/>
          </p:cNvSpPr>
          <p:nvPr/>
        </p:nvSpPr>
        <p:spPr bwMode="auto">
          <a:xfrm>
            <a:off x="0" y="4191000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   </a:t>
            </a:r>
            <a:r>
              <a:rPr lang="en-US" sz="3200" u="sng">
                <a:solidFill>
                  <a:schemeClr val="accent2"/>
                </a:solidFill>
              </a:rPr>
              <a:t>x 6</a:t>
            </a:r>
            <a:r>
              <a:rPr lang="en-US" sz="3200">
                <a:solidFill>
                  <a:schemeClr val="accent2"/>
                </a:solidFill>
              </a:rPr>
              <a:t>	    </a:t>
            </a:r>
            <a:r>
              <a:rPr lang="en-US" sz="3200" u="sng">
                <a:solidFill>
                  <a:schemeClr val="accent2"/>
                </a:solidFill>
              </a:rPr>
              <a:t>x 6</a:t>
            </a:r>
          </a:p>
        </p:txBody>
      </p:sp>
      <p:sp>
        <p:nvSpPr>
          <p:cNvPr id="28680" name="Text Box 10"/>
          <p:cNvSpPr txBox="1">
            <a:spLocks noChangeArrowheads="1"/>
          </p:cNvSpPr>
          <p:nvPr/>
        </p:nvSpPr>
        <p:spPr bwMode="auto">
          <a:xfrm>
            <a:off x="1143000" y="3810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+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4"/>
          <p:cNvSpPr>
            <a:spLocks noChangeShapeType="1"/>
          </p:cNvSpPr>
          <p:nvPr/>
        </p:nvSpPr>
        <p:spPr bwMode="auto">
          <a:xfrm flipH="1">
            <a:off x="609600" y="2895600"/>
            <a:ext cx="609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699" name="Line 5"/>
          <p:cNvSpPr>
            <a:spLocks noChangeShapeType="1"/>
          </p:cNvSpPr>
          <p:nvPr/>
        </p:nvSpPr>
        <p:spPr bwMode="auto">
          <a:xfrm>
            <a:off x="1219200" y="2895600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0" name="Rectangle 6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Multiply each part by 6.</a:t>
            </a:r>
          </a:p>
        </p:txBody>
      </p:sp>
      <p:sp>
        <p:nvSpPr>
          <p:cNvPr id="29701" name="Rectangle 7"/>
          <p:cNvSpPr>
            <a:spLocks noChangeArrowheads="1"/>
          </p:cNvSpPr>
          <p:nvPr/>
        </p:nvSpPr>
        <p:spPr bwMode="auto">
          <a:xfrm>
            <a:off x="838200" y="1905000"/>
            <a:ext cx="3200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4400">
                <a:solidFill>
                  <a:schemeClr val="tx2"/>
                </a:solidFill>
              </a:rPr>
              <a:t>53 </a:t>
            </a:r>
            <a:r>
              <a:rPr lang="en-US" sz="4400">
                <a:solidFill>
                  <a:schemeClr val="accent2"/>
                </a:solidFill>
              </a:rPr>
              <a:t>x 6</a:t>
            </a:r>
            <a:r>
              <a:rPr lang="en-US" sz="4400">
                <a:solidFill>
                  <a:schemeClr val="tx2"/>
                </a:solidFill>
              </a:rPr>
              <a:t> = ?</a:t>
            </a:r>
          </a:p>
        </p:txBody>
      </p:sp>
      <p:sp>
        <p:nvSpPr>
          <p:cNvPr id="29702" name="Text Box 8"/>
          <p:cNvSpPr txBox="1">
            <a:spLocks noChangeArrowheads="1"/>
          </p:cNvSpPr>
          <p:nvPr/>
        </p:nvSpPr>
        <p:spPr bwMode="auto">
          <a:xfrm>
            <a:off x="381000" y="3657600"/>
            <a:ext cx="3200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50       3</a:t>
            </a:r>
          </a:p>
        </p:txBody>
      </p:sp>
      <p:sp>
        <p:nvSpPr>
          <p:cNvPr id="29703" name="Text Box 9"/>
          <p:cNvSpPr txBox="1">
            <a:spLocks noChangeArrowheads="1"/>
          </p:cNvSpPr>
          <p:nvPr/>
        </p:nvSpPr>
        <p:spPr bwMode="auto">
          <a:xfrm>
            <a:off x="0" y="4191000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   </a:t>
            </a:r>
            <a:r>
              <a:rPr lang="en-US" sz="3200" u="sng">
                <a:solidFill>
                  <a:schemeClr val="accent2"/>
                </a:solidFill>
              </a:rPr>
              <a:t>x 6</a:t>
            </a:r>
            <a:r>
              <a:rPr lang="en-US" sz="3200">
                <a:solidFill>
                  <a:schemeClr val="accent2"/>
                </a:solidFill>
              </a:rPr>
              <a:t>	    </a:t>
            </a:r>
            <a:r>
              <a:rPr lang="en-US" sz="3200" u="sng">
                <a:solidFill>
                  <a:schemeClr val="accent2"/>
                </a:solidFill>
              </a:rPr>
              <a:t>x 6</a:t>
            </a:r>
          </a:p>
        </p:txBody>
      </p:sp>
      <p:sp>
        <p:nvSpPr>
          <p:cNvPr id="29704" name="Text Box 10"/>
          <p:cNvSpPr txBox="1">
            <a:spLocks noChangeArrowheads="1"/>
          </p:cNvSpPr>
          <p:nvPr/>
        </p:nvSpPr>
        <p:spPr bwMode="auto">
          <a:xfrm>
            <a:off x="0" y="4724400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 300      18</a:t>
            </a:r>
          </a:p>
        </p:txBody>
      </p:sp>
      <p:sp>
        <p:nvSpPr>
          <p:cNvPr id="29705" name="Text Box 11"/>
          <p:cNvSpPr txBox="1">
            <a:spLocks noChangeArrowheads="1"/>
          </p:cNvSpPr>
          <p:nvPr/>
        </p:nvSpPr>
        <p:spPr bwMode="auto">
          <a:xfrm>
            <a:off x="1143000" y="3810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+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4"/>
          <p:cNvSpPr>
            <a:spLocks noChangeShapeType="1"/>
          </p:cNvSpPr>
          <p:nvPr/>
        </p:nvSpPr>
        <p:spPr bwMode="auto">
          <a:xfrm flipH="1">
            <a:off x="609600" y="2895600"/>
            <a:ext cx="609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3" name="Line 5"/>
          <p:cNvSpPr>
            <a:spLocks noChangeShapeType="1"/>
          </p:cNvSpPr>
          <p:nvPr/>
        </p:nvSpPr>
        <p:spPr bwMode="auto">
          <a:xfrm>
            <a:off x="1219200" y="2895600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4" name="Rectangle 6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Sum the two products.</a:t>
            </a:r>
          </a:p>
        </p:txBody>
      </p:sp>
      <p:sp>
        <p:nvSpPr>
          <p:cNvPr id="30725" name="Rectangle 7"/>
          <p:cNvSpPr>
            <a:spLocks noChangeArrowheads="1"/>
          </p:cNvSpPr>
          <p:nvPr/>
        </p:nvSpPr>
        <p:spPr bwMode="auto">
          <a:xfrm>
            <a:off x="838200" y="1905000"/>
            <a:ext cx="3200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4400">
                <a:solidFill>
                  <a:schemeClr val="tx2"/>
                </a:solidFill>
              </a:rPr>
              <a:t>53 </a:t>
            </a:r>
            <a:r>
              <a:rPr lang="en-US" sz="4400">
                <a:solidFill>
                  <a:schemeClr val="accent2"/>
                </a:solidFill>
              </a:rPr>
              <a:t>x 6</a:t>
            </a:r>
            <a:r>
              <a:rPr lang="en-US" sz="4400">
                <a:solidFill>
                  <a:schemeClr val="tx2"/>
                </a:solidFill>
              </a:rPr>
              <a:t> = 318</a:t>
            </a:r>
          </a:p>
        </p:txBody>
      </p:sp>
      <p:sp>
        <p:nvSpPr>
          <p:cNvPr id="30726" name="Text Box 8"/>
          <p:cNvSpPr txBox="1">
            <a:spLocks noChangeArrowheads="1"/>
          </p:cNvSpPr>
          <p:nvPr/>
        </p:nvSpPr>
        <p:spPr bwMode="auto">
          <a:xfrm>
            <a:off x="381000" y="3657600"/>
            <a:ext cx="3200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50       3</a:t>
            </a:r>
          </a:p>
        </p:txBody>
      </p:sp>
      <p:sp>
        <p:nvSpPr>
          <p:cNvPr id="30727" name="Text Box 9"/>
          <p:cNvSpPr txBox="1">
            <a:spLocks noChangeArrowheads="1"/>
          </p:cNvSpPr>
          <p:nvPr/>
        </p:nvSpPr>
        <p:spPr bwMode="auto">
          <a:xfrm>
            <a:off x="0" y="4191000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   </a:t>
            </a:r>
            <a:r>
              <a:rPr lang="en-US" sz="3200" u="sng">
                <a:solidFill>
                  <a:schemeClr val="accent2"/>
                </a:solidFill>
              </a:rPr>
              <a:t>x 6</a:t>
            </a:r>
            <a:r>
              <a:rPr lang="en-US" sz="3200">
                <a:solidFill>
                  <a:schemeClr val="accent2"/>
                </a:solidFill>
              </a:rPr>
              <a:t>	    </a:t>
            </a:r>
            <a:r>
              <a:rPr lang="en-US" sz="3200" u="sng">
                <a:solidFill>
                  <a:schemeClr val="accent2"/>
                </a:solidFill>
              </a:rPr>
              <a:t>x 6</a:t>
            </a:r>
          </a:p>
        </p:txBody>
      </p:sp>
      <p:sp>
        <p:nvSpPr>
          <p:cNvPr id="30728" name="Text Box 10"/>
          <p:cNvSpPr txBox="1">
            <a:spLocks noChangeArrowheads="1"/>
          </p:cNvSpPr>
          <p:nvPr/>
        </p:nvSpPr>
        <p:spPr bwMode="auto">
          <a:xfrm>
            <a:off x="0" y="4724400"/>
            <a:ext cx="3505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 300  +  18 = 318</a:t>
            </a:r>
          </a:p>
        </p:txBody>
      </p:sp>
      <p:sp>
        <p:nvSpPr>
          <p:cNvPr id="30729" name="Text Box 12"/>
          <p:cNvSpPr txBox="1">
            <a:spLocks noChangeArrowheads="1"/>
          </p:cNvSpPr>
          <p:nvPr/>
        </p:nvSpPr>
        <p:spPr bwMode="auto">
          <a:xfrm>
            <a:off x="1143000" y="3810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+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word “distribute” means </a:t>
            </a:r>
            <a:br>
              <a:rPr lang="en-US" smtClean="0"/>
            </a:br>
            <a:r>
              <a:rPr lang="en-US" smtClean="0"/>
              <a:t>“to give out.”</a:t>
            </a:r>
          </a:p>
        </p:txBody>
      </p:sp>
      <p:sp>
        <p:nvSpPr>
          <p:cNvPr id="3" name="Cube 2"/>
          <p:cNvSpPr/>
          <p:nvPr/>
        </p:nvSpPr>
        <p:spPr>
          <a:xfrm>
            <a:off x="1676400" y="33528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Cube 3"/>
          <p:cNvSpPr/>
          <p:nvPr/>
        </p:nvSpPr>
        <p:spPr>
          <a:xfrm>
            <a:off x="1219200" y="39624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Cube 4"/>
          <p:cNvSpPr/>
          <p:nvPr/>
        </p:nvSpPr>
        <p:spPr>
          <a:xfrm>
            <a:off x="1905000" y="39624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Cube 5"/>
          <p:cNvSpPr/>
          <p:nvPr/>
        </p:nvSpPr>
        <p:spPr>
          <a:xfrm>
            <a:off x="1066800" y="3276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Cube 6"/>
          <p:cNvSpPr/>
          <p:nvPr/>
        </p:nvSpPr>
        <p:spPr>
          <a:xfrm>
            <a:off x="2057400" y="27432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ube 7"/>
          <p:cNvSpPr/>
          <p:nvPr/>
        </p:nvSpPr>
        <p:spPr>
          <a:xfrm>
            <a:off x="1447800" y="26670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ube 8"/>
          <p:cNvSpPr/>
          <p:nvPr/>
        </p:nvSpPr>
        <p:spPr>
          <a:xfrm>
            <a:off x="1524000" y="44958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ube 9"/>
          <p:cNvSpPr/>
          <p:nvPr/>
        </p:nvSpPr>
        <p:spPr>
          <a:xfrm>
            <a:off x="762000" y="45720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Cube 10"/>
          <p:cNvSpPr/>
          <p:nvPr/>
        </p:nvSpPr>
        <p:spPr>
          <a:xfrm>
            <a:off x="2209800" y="20574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Cube 11"/>
          <p:cNvSpPr/>
          <p:nvPr/>
        </p:nvSpPr>
        <p:spPr>
          <a:xfrm>
            <a:off x="1524000" y="20574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1757" name="Picture 2" descr="C:\Documents and Settings\DunlapK\Local Settings\Temporary Internet Files\Content.IE5\5NMCER5R\MPj0438634000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590800"/>
            <a:ext cx="4833938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09600" y="685800"/>
            <a:ext cx="7772400" cy="525780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</a:pPr>
            <a:r>
              <a:rPr lang="en-US" smtClean="0"/>
              <a:t>	An example: </a:t>
            </a:r>
            <a:r>
              <a:rPr lang="en-US" b="1" smtClean="0"/>
              <a:t>6 x 13</a:t>
            </a:r>
            <a:r>
              <a:rPr lang="en-US" smtClean="0"/>
              <a:t> </a:t>
            </a:r>
          </a:p>
          <a:p>
            <a:pPr algn="l" eaLnBrk="1" hangingPunct="1">
              <a:spcBef>
                <a:spcPct val="0"/>
              </a:spcBef>
            </a:pPr>
            <a:r>
              <a:rPr lang="en-US" smtClean="0"/>
              <a:t>	using your mental math skills . . . </a:t>
            </a:r>
          </a:p>
          <a:p>
            <a:pPr algn="l" eaLnBrk="1" hangingPunct="1"/>
            <a:r>
              <a:rPr lang="en-US" sz="2000" i="1" smtClean="0"/>
              <a:t>symbolically:</a:t>
            </a:r>
          </a:p>
          <a:p>
            <a:pPr algn="l" eaLnBrk="1" hangingPunct="1"/>
            <a:endParaRPr lang="en-US" sz="2000" i="1" smtClean="0"/>
          </a:p>
          <a:p>
            <a:pPr eaLnBrk="1" hangingPunct="1"/>
            <a:r>
              <a:rPr lang="en-US" smtClean="0"/>
              <a:t>6 </a:t>
            </a:r>
            <a:r>
              <a:rPr lang="en-US" sz="2400" smtClean="0">
                <a:cs typeface="Arial" charset="0"/>
              </a:rPr>
              <a:t>×</a:t>
            </a:r>
            <a:r>
              <a:rPr lang="en-US" smtClean="0"/>
              <a:t> (10 + 3) = 6 </a:t>
            </a:r>
            <a:r>
              <a:rPr lang="en-US" sz="2400" smtClean="0">
                <a:cs typeface="Arial" charset="0"/>
              </a:rPr>
              <a:t>×</a:t>
            </a:r>
            <a:r>
              <a:rPr lang="en-US" smtClean="0"/>
              <a:t> 10 +  6 </a:t>
            </a:r>
            <a:r>
              <a:rPr lang="en-US" sz="2400" smtClean="0">
                <a:cs typeface="Arial" charset="0"/>
              </a:rPr>
              <a:t>×</a:t>
            </a:r>
            <a:r>
              <a:rPr lang="en-US" smtClean="0"/>
              <a:t> 3</a:t>
            </a:r>
          </a:p>
          <a:p>
            <a:pPr algn="l" eaLnBrk="1" hangingPunct="1"/>
            <a:r>
              <a:rPr lang="en-US" sz="2000" smtClean="0"/>
              <a:t>and </a:t>
            </a:r>
            <a:r>
              <a:rPr lang="en-US" sz="2000" i="1" smtClean="0"/>
              <a:t>pictorially </a:t>
            </a:r>
            <a:r>
              <a:rPr lang="en-US" sz="2000" smtClean="0"/>
              <a:t>(rectangular array area model):</a:t>
            </a:r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2133600" y="1652588"/>
            <a:ext cx="2057400" cy="962025"/>
          </a:xfrm>
          <a:prstGeom prst="curvedDownArrow">
            <a:avLst>
              <a:gd name="adj1" fmla="val 42772"/>
              <a:gd name="adj2" fmla="val 85545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514600" y="4419600"/>
            <a:ext cx="4267200" cy="1219200"/>
          </a:xfrm>
          <a:prstGeom prst="rect">
            <a:avLst/>
          </a:prstGeom>
          <a:solidFill>
            <a:srgbClr val="F5FBD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5410200" y="4419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429000" y="48006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DA1F6"/>
                </a:solidFill>
              </a:rPr>
              <a:t>6 </a:t>
            </a:r>
            <a:r>
              <a:rPr lang="en-US"/>
              <a:t>×</a:t>
            </a:r>
            <a:r>
              <a:rPr lang="en-US" sz="2400" b="1">
                <a:solidFill>
                  <a:srgbClr val="FDA1F6"/>
                </a:solidFill>
              </a:rPr>
              <a:t> 10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5562600" y="48006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008D8A"/>
                </a:solidFill>
              </a:rPr>
              <a:t>6 </a:t>
            </a:r>
            <a:r>
              <a:rPr lang="en-US"/>
              <a:t>×</a:t>
            </a:r>
            <a:r>
              <a:rPr lang="en-US" sz="2400" b="1">
                <a:solidFill>
                  <a:srgbClr val="008D8A"/>
                </a:solidFill>
              </a:rPr>
              <a:t> 3</a:t>
            </a: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2057400" y="2057400"/>
            <a:ext cx="1219200" cy="533400"/>
          </a:xfrm>
          <a:prstGeom prst="curvedDownArrow">
            <a:avLst>
              <a:gd name="adj1" fmla="val 45714"/>
              <a:gd name="adj2" fmla="val 91429"/>
              <a:gd name="adj3" fmla="val 33333"/>
            </a:avLst>
          </a:prstGeom>
          <a:solidFill>
            <a:srgbClr val="FDA1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4495800" y="2971800"/>
            <a:ext cx="1066800" cy="0"/>
          </a:xfrm>
          <a:prstGeom prst="line">
            <a:avLst/>
          </a:prstGeom>
          <a:noFill/>
          <a:ln w="57150">
            <a:solidFill>
              <a:srgbClr val="F4AAD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6096000" y="2971800"/>
            <a:ext cx="9144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1905000" y="4800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6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352800" y="38862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10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5715000" y="38100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5715000" y="38862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3</a:t>
            </a:r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3886200" y="4114800"/>
            <a:ext cx="13716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 flipH="1">
            <a:off x="2514600" y="4114800"/>
            <a:ext cx="9144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 flipH="1">
            <a:off x="5410200" y="4114800"/>
            <a:ext cx="3048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6019800" y="4114800"/>
            <a:ext cx="7620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50" grpId="0"/>
      <p:bldP spid="6151" grpId="0"/>
      <p:bldP spid="6152" grpId="0" animBg="1"/>
      <p:bldP spid="6153" grpId="0" animBg="1"/>
      <p:bldP spid="615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Distribute the cubes to the girls.</a:t>
            </a:r>
          </a:p>
        </p:txBody>
      </p:sp>
      <p:sp>
        <p:nvSpPr>
          <p:cNvPr id="3" name="Cube 2"/>
          <p:cNvSpPr/>
          <p:nvPr/>
        </p:nvSpPr>
        <p:spPr>
          <a:xfrm>
            <a:off x="1676400" y="33528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Cube 3"/>
          <p:cNvSpPr/>
          <p:nvPr/>
        </p:nvSpPr>
        <p:spPr>
          <a:xfrm>
            <a:off x="1219200" y="39624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Cube 4"/>
          <p:cNvSpPr/>
          <p:nvPr/>
        </p:nvSpPr>
        <p:spPr>
          <a:xfrm>
            <a:off x="1905000" y="39624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Cube 5"/>
          <p:cNvSpPr/>
          <p:nvPr/>
        </p:nvSpPr>
        <p:spPr>
          <a:xfrm>
            <a:off x="1066800" y="3276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Cube 6"/>
          <p:cNvSpPr/>
          <p:nvPr/>
        </p:nvSpPr>
        <p:spPr>
          <a:xfrm>
            <a:off x="2057400" y="27432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ube 7"/>
          <p:cNvSpPr/>
          <p:nvPr/>
        </p:nvSpPr>
        <p:spPr>
          <a:xfrm>
            <a:off x="1447800" y="26670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ube 8"/>
          <p:cNvSpPr/>
          <p:nvPr/>
        </p:nvSpPr>
        <p:spPr>
          <a:xfrm>
            <a:off x="1524000" y="44958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ube 9"/>
          <p:cNvSpPr/>
          <p:nvPr/>
        </p:nvSpPr>
        <p:spPr>
          <a:xfrm>
            <a:off x="762000" y="45720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2779" name="Picture 2" descr="C:\Documents and Settings\DunlapK\Local Settings\Temporary Internet Files\Content.IE5\5NMCER5R\MPj0438634000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590800"/>
            <a:ext cx="4833938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ube 13"/>
          <p:cNvSpPr/>
          <p:nvPr/>
        </p:nvSpPr>
        <p:spPr>
          <a:xfrm>
            <a:off x="2209800" y="20574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Cube 14"/>
          <p:cNvSpPr/>
          <p:nvPr/>
        </p:nvSpPr>
        <p:spPr>
          <a:xfrm>
            <a:off x="1524000" y="20574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Distribute the cubes to the girls.</a:t>
            </a:r>
          </a:p>
        </p:txBody>
      </p:sp>
      <p:sp>
        <p:nvSpPr>
          <p:cNvPr id="3" name="Cube 2"/>
          <p:cNvSpPr/>
          <p:nvPr/>
        </p:nvSpPr>
        <p:spPr>
          <a:xfrm>
            <a:off x="1676400" y="33528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Cube 3"/>
          <p:cNvSpPr/>
          <p:nvPr/>
        </p:nvSpPr>
        <p:spPr>
          <a:xfrm>
            <a:off x="1219200" y="39624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Cube 4"/>
          <p:cNvSpPr/>
          <p:nvPr/>
        </p:nvSpPr>
        <p:spPr>
          <a:xfrm>
            <a:off x="1905000" y="39624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Cube 5"/>
          <p:cNvSpPr/>
          <p:nvPr/>
        </p:nvSpPr>
        <p:spPr>
          <a:xfrm>
            <a:off x="1066800" y="3276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Cube 6"/>
          <p:cNvSpPr/>
          <p:nvPr/>
        </p:nvSpPr>
        <p:spPr>
          <a:xfrm>
            <a:off x="2057400" y="27432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ube 7"/>
          <p:cNvSpPr/>
          <p:nvPr/>
        </p:nvSpPr>
        <p:spPr>
          <a:xfrm>
            <a:off x="1447800" y="26670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ube 8"/>
          <p:cNvSpPr/>
          <p:nvPr/>
        </p:nvSpPr>
        <p:spPr>
          <a:xfrm>
            <a:off x="1524000" y="44958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ube 9"/>
          <p:cNvSpPr/>
          <p:nvPr/>
        </p:nvSpPr>
        <p:spPr>
          <a:xfrm>
            <a:off x="762000" y="45720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Cube 10"/>
          <p:cNvSpPr/>
          <p:nvPr/>
        </p:nvSpPr>
        <p:spPr>
          <a:xfrm>
            <a:off x="8077200" y="5181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Cube 11"/>
          <p:cNvSpPr/>
          <p:nvPr/>
        </p:nvSpPr>
        <p:spPr>
          <a:xfrm>
            <a:off x="8077200" y="4800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3805" name="Picture 2" descr="C:\Documents and Settings\DunlapK\Local Settings\Temporary Internet Files\Content.IE5\5NMCER5R\MPj0438634000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590800"/>
            <a:ext cx="4833938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Distribute the cubes to the girls.</a:t>
            </a:r>
          </a:p>
        </p:txBody>
      </p:sp>
      <p:sp>
        <p:nvSpPr>
          <p:cNvPr id="3" name="Cube 2"/>
          <p:cNvSpPr/>
          <p:nvPr/>
        </p:nvSpPr>
        <p:spPr>
          <a:xfrm>
            <a:off x="1676400" y="33528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Cube 3"/>
          <p:cNvSpPr/>
          <p:nvPr/>
        </p:nvSpPr>
        <p:spPr>
          <a:xfrm>
            <a:off x="1219200" y="39624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Cube 4"/>
          <p:cNvSpPr/>
          <p:nvPr/>
        </p:nvSpPr>
        <p:spPr>
          <a:xfrm>
            <a:off x="1905000" y="39624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Cube 5"/>
          <p:cNvSpPr/>
          <p:nvPr/>
        </p:nvSpPr>
        <p:spPr>
          <a:xfrm>
            <a:off x="1066800" y="3276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ube 8"/>
          <p:cNvSpPr/>
          <p:nvPr/>
        </p:nvSpPr>
        <p:spPr>
          <a:xfrm>
            <a:off x="1524000" y="44958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ube 9"/>
          <p:cNvSpPr/>
          <p:nvPr/>
        </p:nvSpPr>
        <p:spPr>
          <a:xfrm>
            <a:off x="762000" y="45720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Cube 10"/>
          <p:cNvSpPr/>
          <p:nvPr/>
        </p:nvSpPr>
        <p:spPr>
          <a:xfrm>
            <a:off x="8077200" y="5181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Cube 11"/>
          <p:cNvSpPr/>
          <p:nvPr/>
        </p:nvSpPr>
        <p:spPr>
          <a:xfrm>
            <a:off x="8077200" y="4800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4827" name="Picture 2" descr="C:\Documents and Settings\DunlapK\Local Settings\Temporary Internet Files\Content.IE5\5NMCER5R\MPj0438634000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590800"/>
            <a:ext cx="4833938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ube 13"/>
          <p:cNvSpPr/>
          <p:nvPr/>
        </p:nvSpPr>
        <p:spPr>
          <a:xfrm>
            <a:off x="7086600" y="5181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Cube 14"/>
          <p:cNvSpPr/>
          <p:nvPr/>
        </p:nvSpPr>
        <p:spPr>
          <a:xfrm>
            <a:off x="7086600" y="4800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Distribute the cubes to the girls.</a:t>
            </a:r>
          </a:p>
        </p:txBody>
      </p:sp>
      <p:sp>
        <p:nvSpPr>
          <p:cNvPr id="4" name="Cube 3"/>
          <p:cNvSpPr/>
          <p:nvPr/>
        </p:nvSpPr>
        <p:spPr>
          <a:xfrm>
            <a:off x="1219200" y="39624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Cube 4"/>
          <p:cNvSpPr/>
          <p:nvPr/>
        </p:nvSpPr>
        <p:spPr>
          <a:xfrm>
            <a:off x="1905000" y="39624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ube 8"/>
          <p:cNvSpPr/>
          <p:nvPr/>
        </p:nvSpPr>
        <p:spPr>
          <a:xfrm>
            <a:off x="1524000" y="44958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ube 9"/>
          <p:cNvSpPr/>
          <p:nvPr/>
        </p:nvSpPr>
        <p:spPr>
          <a:xfrm>
            <a:off x="762000" y="45720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Cube 10"/>
          <p:cNvSpPr/>
          <p:nvPr/>
        </p:nvSpPr>
        <p:spPr>
          <a:xfrm>
            <a:off x="8077200" y="5181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Cube 11"/>
          <p:cNvSpPr/>
          <p:nvPr/>
        </p:nvSpPr>
        <p:spPr>
          <a:xfrm>
            <a:off x="8077200" y="4800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5849" name="Picture 2" descr="C:\Documents and Settings\DunlapK\Local Settings\Temporary Internet Files\Content.IE5\5NMCER5R\MPj0438634000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590800"/>
            <a:ext cx="4833938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ube 13"/>
          <p:cNvSpPr/>
          <p:nvPr/>
        </p:nvSpPr>
        <p:spPr>
          <a:xfrm>
            <a:off x="7086600" y="5181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Cube 14"/>
          <p:cNvSpPr/>
          <p:nvPr/>
        </p:nvSpPr>
        <p:spPr>
          <a:xfrm>
            <a:off x="7086600" y="4800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Cube 15"/>
          <p:cNvSpPr/>
          <p:nvPr/>
        </p:nvSpPr>
        <p:spPr>
          <a:xfrm>
            <a:off x="5943600" y="5181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Cube 16"/>
          <p:cNvSpPr/>
          <p:nvPr/>
        </p:nvSpPr>
        <p:spPr>
          <a:xfrm>
            <a:off x="5943600" y="4800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Distribute the cubes to the girls.</a:t>
            </a:r>
          </a:p>
        </p:txBody>
      </p:sp>
      <p:sp>
        <p:nvSpPr>
          <p:cNvPr id="9" name="Cube 8"/>
          <p:cNvSpPr/>
          <p:nvPr/>
        </p:nvSpPr>
        <p:spPr>
          <a:xfrm>
            <a:off x="1524000" y="44958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ube 9"/>
          <p:cNvSpPr/>
          <p:nvPr/>
        </p:nvSpPr>
        <p:spPr>
          <a:xfrm>
            <a:off x="762000" y="45720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Cube 10"/>
          <p:cNvSpPr/>
          <p:nvPr/>
        </p:nvSpPr>
        <p:spPr>
          <a:xfrm>
            <a:off x="8077200" y="5181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Cube 11"/>
          <p:cNvSpPr/>
          <p:nvPr/>
        </p:nvSpPr>
        <p:spPr>
          <a:xfrm>
            <a:off x="8077200" y="4800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6871" name="Picture 2" descr="C:\Documents and Settings\DunlapK\Local Settings\Temporary Internet Files\Content.IE5\5NMCER5R\MPj0438634000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590800"/>
            <a:ext cx="4833938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ube 13"/>
          <p:cNvSpPr/>
          <p:nvPr/>
        </p:nvSpPr>
        <p:spPr>
          <a:xfrm>
            <a:off x="7086600" y="5181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Cube 14"/>
          <p:cNvSpPr/>
          <p:nvPr/>
        </p:nvSpPr>
        <p:spPr>
          <a:xfrm>
            <a:off x="7086600" y="4800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Cube 15"/>
          <p:cNvSpPr/>
          <p:nvPr/>
        </p:nvSpPr>
        <p:spPr>
          <a:xfrm>
            <a:off x="5943600" y="5181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Cube 16"/>
          <p:cNvSpPr/>
          <p:nvPr/>
        </p:nvSpPr>
        <p:spPr>
          <a:xfrm>
            <a:off x="5943600" y="4800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Cube 17"/>
          <p:cNvSpPr/>
          <p:nvPr/>
        </p:nvSpPr>
        <p:spPr>
          <a:xfrm>
            <a:off x="4953000" y="5181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Cube 18"/>
          <p:cNvSpPr/>
          <p:nvPr/>
        </p:nvSpPr>
        <p:spPr>
          <a:xfrm>
            <a:off x="4953000" y="4800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Distribute the cubes to the girls.</a:t>
            </a:r>
          </a:p>
        </p:txBody>
      </p:sp>
      <p:sp>
        <p:nvSpPr>
          <p:cNvPr id="11" name="Cube 10"/>
          <p:cNvSpPr/>
          <p:nvPr/>
        </p:nvSpPr>
        <p:spPr>
          <a:xfrm>
            <a:off x="8077200" y="5181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Cube 11"/>
          <p:cNvSpPr/>
          <p:nvPr/>
        </p:nvSpPr>
        <p:spPr>
          <a:xfrm>
            <a:off x="8077200" y="4800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7893" name="Picture 2" descr="C:\Documents and Settings\DunlapK\Local Settings\Temporary Internet Files\Content.IE5\5NMCER5R\MPj0438634000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590800"/>
            <a:ext cx="4833938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ube 13"/>
          <p:cNvSpPr/>
          <p:nvPr/>
        </p:nvSpPr>
        <p:spPr>
          <a:xfrm>
            <a:off x="7086600" y="5181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Cube 14"/>
          <p:cNvSpPr/>
          <p:nvPr/>
        </p:nvSpPr>
        <p:spPr>
          <a:xfrm>
            <a:off x="7086600" y="4800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Cube 15"/>
          <p:cNvSpPr/>
          <p:nvPr/>
        </p:nvSpPr>
        <p:spPr>
          <a:xfrm>
            <a:off x="5943600" y="5181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Cube 16"/>
          <p:cNvSpPr/>
          <p:nvPr/>
        </p:nvSpPr>
        <p:spPr>
          <a:xfrm>
            <a:off x="5943600" y="4800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Cube 17"/>
          <p:cNvSpPr/>
          <p:nvPr/>
        </p:nvSpPr>
        <p:spPr>
          <a:xfrm>
            <a:off x="4953000" y="5181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Cube 18"/>
          <p:cNvSpPr/>
          <p:nvPr/>
        </p:nvSpPr>
        <p:spPr>
          <a:xfrm>
            <a:off x="4953000" y="4800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Cube 19"/>
          <p:cNvSpPr/>
          <p:nvPr/>
        </p:nvSpPr>
        <p:spPr>
          <a:xfrm>
            <a:off x="3962400" y="5181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Cube 20"/>
          <p:cNvSpPr/>
          <p:nvPr/>
        </p:nvSpPr>
        <p:spPr>
          <a:xfrm>
            <a:off x="3962400" y="4800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this example, the 5 was distributed.</a:t>
            </a:r>
          </a:p>
        </p:txBody>
      </p:sp>
      <p:sp>
        <p:nvSpPr>
          <p:cNvPr id="38915" name="Text Box 5"/>
          <p:cNvSpPr txBox="1">
            <a:spLocks noChangeArrowheads="1"/>
          </p:cNvSpPr>
          <p:nvPr/>
        </p:nvSpPr>
        <p:spPr bwMode="auto">
          <a:xfrm>
            <a:off x="304800" y="2895600"/>
            <a:ext cx="815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accent2"/>
                </a:solidFill>
              </a:rPr>
              <a:t>5 x</a:t>
            </a:r>
            <a:r>
              <a:rPr lang="en-US" sz="3600"/>
              <a:t> 38 = </a:t>
            </a:r>
            <a:r>
              <a:rPr lang="en-US" sz="3600">
                <a:solidFill>
                  <a:schemeClr val="accent2"/>
                </a:solidFill>
              </a:rPr>
              <a:t>5 x</a:t>
            </a:r>
            <a:r>
              <a:rPr lang="en-US" sz="3600"/>
              <a:t> (30 + 8) = (</a:t>
            </a:r>
            <a:r>
              <a:rPr lang="en-US" sz="3600">
                <a:solidFill>
                  <a:schemeClr val="accent2"/>
                </a:solidFill>
              </a:rPr>
              <a:t>5 x</a:t>
            </a:r>
            <a:r>
              <a:rPr lang="en-US" sz="3600"/>
              <a:t> 30) + (</a:t>
            </a:r>
            <a:r>
              <a:rPr lang="en-US" sz="3600">
                <a:solidFill>
                  <a:schemeClr val="accent2"/>
                </a:solidFill>
              </a:rPr>
              <a:t>5 x</a:t>
            </a:r>
            <a:r>
              <a:rPr lang="en-US" sz="3600"/>
              <a:t> 8)</a:t>
            </a:r>
          </a:p>
        </p:txBody>
      </p:sp>
      <p:sp>
        <p:nvSpPr>
          <p:cNvPr id="4" name="Curved Down Arrow 3"/>
          <p:cNvSpPr/>
          <p:nvPr/>
        </p:nvSpPr>
        <p:spPr>
          <a:xfrm>
            <a:off x="2133600" y="2667000"/>
            <a:ext cx="990600" cy="350838"/>
          </a:xfrm>
          <a:prstGeom prst="curved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urved Down Arrow 4"/>
          <p:cNvSpPr/>
          <p:nvPr/>
        </p:nvSpPr>
        <p:spPr>
          <a:xfrm>
            <a:off x="2133600" y="2514600"/>
            <a:ext cx="1828800" cy="503238"/>
          </a:xfrm>
          <a:prstGeom prst="curved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this example, the 7 was distributed.</a:t>
            </a:r>
          </a:p>
        </p:txBody>
      </p:sp>
      <p:sp>
        <p:nvSpPr>
          <p:cNvPr id="39939" name="Text Box 5"/>
          <p:cNvSpPr txBox="1">
            <a:spLocks noChangeArrowheads="1"/>
          </p:cNvSpPr>
          <p:nvPr/>
        </p:nvSpPr>
        <p:spPr bwMode="auto">
          <a:xfrm>
            <a:off x="304800" y="2895600"/>
            <a:ext cx="815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accent2"/>
                </a:solidFill>
              </a:rPr>
              <a:t>7 x</a:t>
            </a:r>
            <a:r>
              <a:rPr lang="en-US" sz="3600"/>
              <a:t> 46 = </a:t>
            </a:r>
            <a:r>
              <a:rPr lang="en-US" sz="3600">
                <a:solidFill>
                  <a:schemeClr val="accent2"/>
                </a:solidFill>
              </a:rPr>
              <a:t>7 x</a:t>
            </a:r>
            <a:r>
              <a:rPr lang="en-US" sz="3600"/>
              <a:t> (40 + 6) = (</a:t>
            </a:r>
            <a:r>
              <a:rPr lang="en-US" sz="3600">
                <a:solidFill>
                  <a:schemeClr val="accent2"/>
                </a:solidFill>
              </a:rPr>
              <a:t>7 x</a:t>
            </a:r>
            <a:r>
              <a:rPr lang="en-US" sz="3600"/>
              <a:t> 40) + (</a:t>
            </a:r>
            <a:r>
              <a:rPr lang="en-US" sz="3600">
                <a:solidFill>
                  <a:schemeClr val="accent2"/>
                </a:solidFill>
              </a:rPr>
              <a:t>7 x</a:t>
            </a:r>
            <a:r>
              <a:rPr lang="en-US" sz="3600"/>
              <a:t> 6)</a:t>
            </a:r>
          </a:p>
        </p:txBody>
      </p:sp>
      <p:sp>
        <p:nvSpPr>
          <p:cNvPr id="4" name="Curved Down Arrow 3"/>
          <p:cNvSpPr/>
          <p:nvPr/>
        </p:nvSpPr>
        <p:spPr>
          <a:xfrm>
            <a:off x="2133600" y="2667000"/>
            <a:ext cx="990600" cy="350838"/>
          </a:xfrm>
          <a:prstGeom prst="curved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urved Down Arrow 4"/>
          <p:cNvSpPr/>
          <p:nvPr/>
        </p:nvSpPr>
        <p:spPr>
          <a:xfrm>
            <a:off x="2133600" y="2514600"/>
            <a:ext cx="1828800" cy="503238"/>
          </a:xfrm>
          <a:prstGeom prst="curved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Find the area of the rectangle.</a:t>
            </a:r>
            <a:br>
              <a:rPr lang="en-US" sz="4000" smtClean="0"/>
            </a:br>
            <a:r>
              <a:rPr lang="en-US" sz="4000" smtClean="0"/>
              <a:t>Area = length x width</a:t>
            </a:r>
          </a:p>
        </p:txBody>
      </p:sp>
      <p:sp>
        <p:nvSpPr>
          <p:cNvPr id="40963" name="Rectangle 5"/>
          <p:cNvSpPr>
            <a:spLocks noChangeArrowheads="1"/>
          </p:cNvSpPr>
          <p:nvPr/>
        </p:nvSpPr>
        <p:spPr bwMode="auto">
          <a:xfrm>
            <a:off x="2590800" y="3048000"/>
            <a:ext cx="49530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Text Box 6"/>
          <p:cNvSpPr txBox="1">
            <a:spLocks noChangeArrowheads="1"/>
          </p:cNvSpPr>
          <p:nvPr/>
        </p:nvSpPr>
        <p:spPr bwMode="auto">
          <a:xfrm>
            <a:off x="1143000" y="35052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  <p:sp>
        <p:nvSpPr>
          <p:cNvPr id="40965" name="Text Box 7"/>
          <p:cNvSpPr txBox="1">
            <a:spLocks noChangeArrowheads="1"/>
          </p:cNvSpPr>
          <p:nvPr/>
        </p:nvSpPr>
        <p:spPr bwMode="auto">
          <a:xfrm>
            <a:off x="4572000" y="5715000"/>
            <a:ext cx="1447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24 ft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 of the rectangle.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Area = length x width</a:t>
            </a:r>
          </a:p>
        </p:txBody>
      </p:sp>
      <p:sp>
        <p:nvSpPr>
          <p:cNvPr id="41987" name="Rectangle 5"/>
          <p:cNvSpPr>
            <a:spLocks noChangeArrowheads="1"/>
          </p:cNvSpPr>
          <p:nvPr/>
        </p:nvSpPr>
        <p:spPr bwMode="auto">
          <a:xfrm>
            <a:off x="2590800" y="3048000"/>
            <a:ext cx="49530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Text Box 6"/>
          <p:cNvSpPr txBox="1">
            <a:spLocks noChangeArrowheads="1"/>
          </p:cNvSpPr>
          <p:nvPr/>
        </p:nvSpPr>
        <p:spPr bwMode="auto">
          <a:xfrm>
            <a:off x="1143000" y="35052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  <p:sp>
        <p:nvSpPr>
          <p:cNvPr id="41989" name="Text Box 7"/>
          <p:cNvSpPr txBox="1">
            <a:spLocks noChangeArrowheads="1"/>
          </p:cNvSpPr>
          <p:nvPr/>
        </p:nvSpPr>
        <p:spPr bwMode="auto">
          <a:xfrm>
            <a:off x="4572000" y="5715000"/>
            <a:ext cx="1447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24 ft</a:t>
            </a:r>
          </a:p>
        </p:txBody>
      </p:sp>
      <p:sp>
        <p:nvSpPr>
          <p:cNvPr id="41990" name="Line 9"/>
          <p:cNvSpPr>
            <a:spLocks noChangeShapeType="1"/>
          </p:cNvSpPr>
          <p:nvPr/>
        </p:nvSpPr>
        <p:spPr bwMode="auto">
          <a:xfrm>
            <a:off x="5791200" y="30480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 eaLnBrk="1" hangingPunct="1"/>
            <a:r>
              <a:rPr lang="en-US" sz="1200" smtClean="0"/>
              <a:t>Example 1-1a</a:t>
            </a:r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0"/>
          <a:ext cx="9144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4" imgW="914400" imgH="596880" progId="">
                  <p:embed/>
                </p:oleObj>
              </mc:Choice>
              <mc:Fallback>
                <p:oleObj name="Equation" r:id="rId4" imgW="914400" imgH="59688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2" name="Picture 107" descr="3-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210425" y="104775"/>
            <a:ext cx="1695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540" name="Picture 108" descr="example 1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742950"/>
            <a:ext cx="193833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27"/>
          <p:cNvGrpSpPr>
            <a:grpSpLocks/>
          </p:cNvGrpSpPr>
          <p:nvPr/>
        </p:nvGrpSpPr>
        <p:grpSpPr bwMode="auto">
          <a:xfrm>
            <a:off x="619125" y="1279525"/>
            <a:ext cx="7947025" cy="473075"/>
            <a:chOff x="390" y="806"/>
            <a:chExt cx="5006" cy="298"/>
          </a:xfrm>
        </p:grpSpPr>
        <p:sp>
          <p:nvSpPr>
            <p:cNvPr id="1046" name="Text Box 111"/>
            <p:cNvSpPr txBox="1">
              <a:spLocks noChangeArrowheads="1"/>
            </p:cNvSpPr>
            <p:nvPr/>
          </p:nvSpPr>
          <p:spPr bwMode="auto">
            <a:xfrm>
              <a:off x="390" y="806"/>
              <a:ext cx="5006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b="1">
                  <a:solidFill>
                    <a:srgbClr val="FFEB55"/>
                  </a:solidFill>
                </a:rPr>
                <a:t>Use the Distributive Property to write </a:t>
              </a:r>
              <a:br>
                <a:rPr lang="en-US" b="1">
                  <a:solidFill>
                    <a:srgbClr val="FFEB55"/>
                  </a:solidFill>
                </a:rPr>
              </a:br>
              <a:r>
                <a:rPr lang="en-US" b="1">
                  <a:solidFill>
                    <a:srgbClr val="FFEB55"/>
                  </a:solidFill>
                </a:rPr>
                <a:t>as an equivalent expression. Then evaluate </a:t>
              </a:r>
              <a:br>
                <a:rPr lang="en-US" b="1">
                  <a:solidFill>
                    <a:srgbClr val="FFEB55"/>
                  </a:solidFill>
                </a:rPr>
              </a:br>
              <a:r>
                <a:rPr lang="en-US" b="1">
                  <a:solidFill>
                    <a:srgbClr val="FFEB55"/>
                  </a:solidFill>
                </a:rPr>
                <a:t>the expression. </a:t>
              </a:r>
            </a:p>
          </p:txBody>
        </p:sp>
        <p:pic>
          <p:nvPicPr>
            <p:cNvPr id="1047" name="Picture 113" descr="3-1-01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3900" y="835"/>
              <a:ext cx="68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126"/>
          <p:cNvGrpSpPr>
            <a:grpSpLocks/>
          </p:cNvGrpSpPr>
          <p:nvPr/>
        </p:nvGrpSpPr>
        <p:grpSpPr bwMode="auto">
          <a:xfrm>
            <a:off x="722313" y="2871788"/>
            <a:ext cx="2670175" cy="630237"/>
            <a:chOff x="455" y="2162"/>
            <a:chExt cx="1682" cy="397"/>
          </a:xfrm>
        </p:grpSpPr>
        <p:sp>
          <p:nvSpPr>
            <p:cNvPr id="1043" name="Freeform 117"/>
            <p:cNvSpPr>
              <a:spLocks/>
            </p:cNvSpPr>
            <p:nvPr/>
          </p:nvSpPr>
          <p:spPr bwMode="black">
            <a:xfrm>
              <a:off x="527" y="2361"/>
              <a:ext cx="169" cy="97"/>
            </a:xfrm>
            <a:custGeom>
              <a:avLst/>
              <a:gdLst>
                <a:gd name="T0" fmla="*/ 0 w 169"/>
                <a:gd name="T1" fmla="*/ 0 h 97"/>
                <a:gd name="T2" fmla="*/ 97 w 169"/>
                <a:gd name="T3" fmla="*/ 97 h 97"/>
                <a:gd name="T4" fmla="*/ 169 w 169"/>
                <a:gd name="T5" fmla="*/ 0 h 97"/>
                <a:gd name="T6" fmla="*/ 0 60000 65536"/>
                <a:gd name="T7" fmla="*/ 0 60000 65536"/>
                <a:gd name="T8" fmla="*/ 0 60000 65536"/>
                <a:gd name="T9" fmla="*/ 0 w 169"/>
                <a:gd name="T10" fmla="*/ 0 h 97"/>
                <a:gd name="T11" fmla="*/ 169 w 169"/>
                <a:gd name="T12" fmla="*/ 97 h 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9" h="97">
                  <a:moveTo>
                    <a:pt x="0" y="0"/>
                  </a:moveTo>
                  <a:cubicBezTo>
                    <a:pt x="34" y="48"/>
                    <a:pt x="69" y="97"/>
                    <a:pt x="97" y="97"/>
                  </a:cubicBezTo>
                  <a:cubicBezTo>
                    <a:pt x="125" y="97"/>
                    <a:pt x="157" y="16"/>
                    <a:pt x="169" y="0"/>
                  </a:cubicBezTo>
                </a:path>
              </a:pathLst>
            </a:custGeom>
            <a:noFill/>
            <a:ln w="25400" cap="flat" cmpd="sng">
              <a:solidFill>
                <a:srgbClr val="FFEB55"/>
              </a:solidFill>
              <a:prstDash val="solid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44" name="Freeform 118"/>
            <p:cNvSpPr>
              <a:spLocks/>
            </p:cNvSpPr>
            <p:nvPr/>
          </p:nvSpPr>
          <p:spPr bwMode="black">
            <a:xfrm>
              <a:off x="527" y="2352"/>
              <a:ext cx="463" cy="207"/>
            </a:xfrm>
            <a:custGeom>
              <a:avLst/>
              <a:gdLst>
                <a:gd name="T0" fmla="*/ 0 w 463"/>
                <a:gd name="T1" fmla="*/ 9 h 207"/>
                <a:gd name="T2" fmla="*/ 157 w 463"/>
                <a:gd name="T3" fmla="*/ 186 h 207"/>
                <a:gd name="T4" fmla="*/ 349 w 463"/>
                <a:gd name="T5" fmla="*/ 138 h 207"/>
                <a:gd name="T6" fmla="*/ 463 w 463"/>
                <a:gd name="T7" fmla="*/ 0 h 20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3"/>
                <a:gd name="T13" fmla="*/ 0 h 207"/>
                <a:gd name="T14" fmla="*/ 463 w 463"/>
                <a:gd name="T15" fmla="*/ 207 h 20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3" h="207">
                  <a:moveTo>
                    <a:pt x="0" y="9"/>
                  </a:moveTo>
                  <a:cubicBezTo>
                    <a:pt x="26" y="38"/>
                    <a:pt x="99" y="165"/>
                    <a:pt x="157" y="186"/>
                  </a:cubicBezTo>
                  <a:cubicBezTo>
                    <a:pt x="215" y="207"/>
                    <a:pt x="298" y="169"/>
                    <a:pt x="349" y="138"/>
                  </a:cubicBezTo>
                  <a:cubicBezTo>
                    <a:pt x="400" y="107"/>
                    <a:pt x="439" y="29"/>
                    <a:pt x="463" y="0"/>
                  </a:cubicBezTo>
                </a:path>
              </a:pathLst>
            </a:custGeom>
            <a:noFill/>
            <a:ln w="25400" cap="flat" cmpd="sng">
              <a:solidFill>
                <a:srgbClr val="FFEB55"/>
              </a:solidFill>
              <a:prstDash val="solid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pic>
          <p:nvPicPr>
            <p:cNvPr id="1045" name="Picture 119" descr="Eqn10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455" y="2162"/>
              <a:ext cx="1682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552" name="Text Box 120"/>
          <p:cNvSpPr txBox="1">
            <a:spLocks noChangeArrowheads="1"/>
          </p:cNvSpPr>
          <p:nvPr/>
        </p:nvSpPr>
        <p:spPr bwMode="auto">
          <a:xfrm>
            <a:off x="619125" y="5278438"/>
            <a:ext cx="39528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314450" indent="-131445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EB55"/>
                </a:solidFill>
              </a:rPr>
              <a:t>Answer:	</a:t>
            </a:r>
            <a:r>
              <a:rPr lang="en-US" sz="2800">
                <a:solidFill>
                  <a:srgbClr val="FFFFFF"/>
                </a:solidFill>
                <a:latin typeface="Times New Roman" pitchFamily="18" charset="0"/>
              </a:rPr>
              <a:t>52</a:t>
            </a:r>
          </a:p>
        </p:txBody>
      </p:sp>
      <p:grpSp>
        <p:nvGrpSpPr>
          <p:cNvPr id="4" name="Group 124"/>
          <p:cNvGrpSpPr>
            <a:grpSpLocks/>
          </p:cNvGrpSpPr>
          <p:nvPr/>
        </p:nvGrpSpPr>
        <p:grpSpPr bwMode="auto">
          <a:xfrm>
            <a:off x="1882775" y="3705225"/>
            <a:ext cx="6184900" cy="420688"/>
            <a:chOff x="1186" y="2687"/>
            <a:chExt cx="3896" cy="265"/>
          </a:xfrm>
        </p:grpSpPr>
        <p:pic>
          <p:nvPicPr>
            <p:cNvPr id="1041" name="Picture 115" descr="Eqn11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1186" y="2718"/>
              <a:ext cx="82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42" name="Text Box 121"/>
            <p:cNvSpPr txBox="1">
              <a:spLocks noChangeArrowheads="1"/>
            </p:cNvSpPr>
            <p:nvPr/>
          </p:nvSpPr>
          <p:spPr bwMode="black">
            <a:xfrm>
              <a:off x="2928" y="2687"/>
              <a:ext cx="2154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Multiply.</a:t>
              </a:r>
            </a:p>
          </p:txBody>
        </p:sp>
      </p:grpSp>
      <p:grpSp>
        <p:nvGrpSpPr>
          <p:cNvPr id="5" name="Group 125"/>
          <p:cNvGrpSpPr>
            <a:grpSpLocks/>
          </p:cNvGrpSpPr>
          <p:nvPr/>
        </p:nvGrpSpPr>
        <p:grpSpPr bwMode="auto">
          <a:xfrm>
            <a:off x="1882775" y="4502150"/>
            <a:ext cx="6184900" cy="420688"/>
            <a:chOff x="1186" y="3189"/>
            <a:chExt cx="3896" cy="265"/>
          </a:xfrm>
        </p:grpSpPr>
        <p:pic>
          <p:nvPicPr>
            <p:cNvPr id="1039" name="Picture 116" descr="Eqn12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1186" y="3220"/>
              <a:ext cx="39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40" name="Text Box 122"/>
            <p:cNvSpPr txBox="1">
              <a:spLocks noChangeArrowheads="1"/>
            </p:cNvSpPr>
            <p:nvPr/>
          </p:nvSpPr>
          <p:spPr bwMode="black">
            <a:xfrm>
              <a:off x="2928" y="3189"/>
              <a:ext cx="2154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Add.</a:t>
              </a:r>
            </a:p>
          </p:txBody>
        </p:sp>
      </p:grpSp>
    </p:spTree>
    <p:custDataLst>
      <p:tags r:id="rId2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8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52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 of the rectangle.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Area = length x width</a:t>
            </a:r>
          </a:p>
        </p:txBody>
      </p:sp>
      <p:sp>
        <p:nvSpPr>
          <p:cNvPr id="43011" name="Text Box 6"/>
          <p:cNvSpPr txBox="1">
            <a:spLocks noChangeArrowheads="1"/>
          </p:cNvSpPr>
          <p:nvPr/>
        </p:nvSpPr>
        <p:spPr bwMode="auto">
          <a:xfrm>
            <a:off x="1143000" y="35052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  <p:sp>
        <p:nvSpPr>
          <p:cNvPr id="43012" name="Text Box 7"/>
          <p:cNvSpPr txBox="1">
            <a:spLocks noChangeArrowheads="1"/>
          </p:cNvSpPr>
          <p:nvPr/>
        </p:nvSpPr>
        <p:spPr bwMode="auto">
          <a:xfrm>
            <a:off x="2819400" y="5715000"/>
            <a:ext cx="4876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20 ft			+ 	4 ft</a:t>
            </a:r>
          </a:p>
        </p:txBody>
      </p:sp>
      <p:sp>
        <p:nvSpPr>
          <p:cNvPr id="43013" name="Rectangle 9"/>
          <p:cNvSpPr>
            <a:spLocks noChangeArrowheads="1"/>
          </p:cNvSpPr>
          <p:nvPr/>
        </p:nvSpPr>
        <p:spPr bwMode="auto">
          <a:xfrm>
            <a:off x="5943600" y="3048000"/>
            <a:ext cx="18288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4" name="Rectangle 10"/>
          <p:cNvSpPr>
            <a:spLocks noChangeArrowheads="1"/>
          </p:cNvSpPr>
          <p:nvPr/>
        </p:nvSpPr>
        <p:spPr bwMode="auto">
          <a:xfrm>
            <a:off x="2362200" y="3048000"/>
            <a:ext cx="32004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 of the rectangle.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Area = length x width</a:t>
            </a:r>
          </a:p>
        </p:txBody>
      </p:sp>
      <p:sp>
        <p:nvSpPr>
          <p:cNvPr id="44035" name="Text Box 5"/>
          <p:cNvSpPr txBox="1">
            <a:spLocks noChangeArrowheads="1"/>
          </p:cNvSpPr>
          <p:nvPr/>
        </p:nvSpPr>
        <p:spPr bwMode="auto">
          <a:xfrm>
            <a:off x="533400" y="35052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  <p:sp>
        <p:nvSpPr>
          <p:cNvPr id="44036" name="Text Box 6"/>
          <p:cNvSpPr txBox="1">
            <a:spLocks noChangeArrowheads="1"/>
          </p:cNvSpPr>
          <p:nvPr/>
        </p:nvSpPr>
        <p:spPr bwMode="auto">
          <a:xfrm>
            <a:off x="2819400" y="5715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20 ft			+ 		4 ft</a:t>
            </a:r>
          </a:p>
        </p:txBody>
      </p:sp>
      <p:sp>
        <p:nvSpPr>
          <p:cNvPr id="44037" name="Rectangle 7"/>
          <p:cNvSpPr>
            <a:spLocks noChangeArrowheads="1"/>
          </p:cNvSpPr>
          <p:nvPr/>
        </p:nvSpPr>
        <p:spPr bwMode="auto">
          <a:xfrm>
            <a:off x="6629400" y="3048000"/>
            <a:ext cx="18288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Rectangle 8"/>
          <p:cNvSpPr>
            <a:spLocks noChangeArrowheads="1"/>
          </p:cNvSpPr>
          <p:nvPr/>
        </p:nvSpPr>
        <p:spPr bwMode="auto">
          <a:xfrm>
            <a:off x="1752600" y="3048000"/>
            <a:ext cx="32004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 of the rectangle.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Area = length x width</a:t>
            </a:r>
          </a:p>
        </p:txBody>
      </p:sp>
      <p:sp>
        <p:nvSpPr>
          <p:cNvPr id="45059" name="Text Box 5"/>
          <p:cNvSpPr txBox="1">
            <a:spLocks noChangeArrowheads="1"/>
          </p:cNvSpPr>
          <p:nvPr/>
        </p:nvSpPr>
        <p:spPr bwMode="auto">
          <a:xfrm>
            <a:off x="533400" y="35052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  <p:sp>
        <p:nvSpPr>
          <p:cNvPr id="45060" name="Text Box 6"/>
          <p:cNvSpPr txBox="1">
            <a:spLocks noChangeArrowheads="1"/>
          </p:cNvSpPr>
          <p:nvPr/>
        </p:nvSpPr>
        <p:spPr bwMode="auto">
          <a:xfrm>
            <a:off x="2819400" y="5715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20 ft			+ 		4 ft</a:t>
            </a:r>
          </a:p>
        </p:txBody>
      </p:sp>
      <p:sp>
        <p:nvSpPr>
          <p:cNvPr id="45061" name="Rectangle 7"/>
          <p:cNvSpPr>
            <a:spLocks noChangeArrowheads="1"/>
          </p:cNvSpPr>
          <p:nvPr/>
        </p:nvSpPr>
        <p:spPr bwMode="auto">
          <a:xfrm>
            <a:off x="6629400" y="3048000"/>
            <a:ext cx="18288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Rectangle 8"/>
          <p:cNvSpPr>
            <a:spLocks noChangeArrowheads="1"/>
          </p:cNvSpPr>
          <p:nvPr/>
        </p:nvSpPr>
        <p:spPr bwMode="auto">
          <a:xfrm>
            <a:off x="1752600" y="3048000"/>
            <a:ext cx="32004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Text Box 9"/>
          <p:cNvSpPr txBox="1">
            <a:spLocks noChangeArrowheads="1"/>
          </p:cNvSpPr>
          <p:nvPr/>
        </p:nvSpPr>
        <p:spPr bwMode="auto">
          <a:xfrm>
            <a:off x="5486400" y="35814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</p:spTree>
    <p:custDataLst>
      <p:tags r:id="rId1"/>
    </p:custData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 of the rectangle.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Area = length x width</a:t>
            </a:r>
          </a:p>
        </p:txBody>
      </p:sp>
      <p:sp>
        <p:nvSpPr>
          <p:cNvPr id="46083" name="Text Box 5"/>
          <p:cNvSpPr txBox="1">
            <a:spLocks noChangeArrowheads="1"/>
          </p:cNvSpPr>
          <p:nvPr/>
        </p:nvSpPr>
        <p:spPr bwMode="auto">
          <a:xfrm>
            <a:off x="533400" y="35052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  <p:sp>
        <p:nvSpPr>
          <p:cNvPr id="46084" name="Text Box 6"/>
          <p:cNvSpPr txBox="1">
            <a:spLocks noChangeArrowheads="1"/>
          </p:cNvSpPr>
          <p:nvPr/>
        </p:nvSpPr>
        <p:spPr bwMode="auto">
          <a:xfrm>
            <a:off x="2819400" y="5715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20 ft			+ 		4 ft</a:t>
            </a:r>
          </a:p>
        </p:txBody>
      </p:sp>
      <p:sp>
        <p:nvSpPr>
          <p:cNvPr id="46085" name="Rectangle 7"/>
          <p:cNvSpPr>
            <a:spLocks noChangeArrowheads="1"/>
          </p:cNvSpPr>
          <p:nvPr/>
        </p:nvSpPr>
        <p:spPr bwMode="auto">
          <a:xfrm>
            <a:off x="6629400" y="3048000"/>
            <a:ext cx="18288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Rectangle 8"/>
          <p:cNvSpPr>
            <a:spLocks noChangeArrowheads="1"/>
          </p:cNvSpPr>
          <p:nvPr/>
        </p:nvSpPr>
        <p:spPr bwMode="auto">
          <a:xfrm>
            <a:off x="1752600" y="3048000"/>
            <a:ext cx="32004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Text Box 9"/>
          <p:cNvSpPr txBox="1">
            <a:spLocks noChangeArrowheads="1"/>
          </p:cNvSpPr>
          <p:nvPr/>
        </p:nvSpPr>
        <p:spPr bwMode="auto">
          <a:xfrm>
            <a:off x="5486400" y="35814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  <p:sp>
        <p:nvSpPr>
          <p:cNvPr id="46088" name="Text Box 10"/>
          <p:cNvSpPr txBox="1">
            <a:spLocks noChangeArrowheads="1"/>
          </p:cNvSpPr>
          <p:nvPr/>
        </p:nvSpPr>
        <p:spPr bwMode="auto">
          <a:xfrm>
            <a:off x="1371600" y="1981200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Find the area of each rectangle.</a:t>
            </a:r>
          </a:p>
        </p:txBody>
      </p:sp>
    </p:spTree>
    <p:custDataLst>
      <p:tags r:id="rId1"/>
    </p:custData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 of the rectangle.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Area = length x width</a:t>
            </a:r>
          </a:p>
        </p:txBody>
      </p:sp>
      <p:sp>
        <p:nvSpPr>
          <p:cNvPr id="47107" name="Text Box 5"/>
          <p:cNvSpPr txBox="1">
            <a:spLocks noChangeArrowheads="1"/>
          </p:cNvSpPr>
          <p:nvPr/>
        </p:nvSpPr>
        <p:spPr bwMode="auto">
          <a:xfrm>
            <a:off x="533400" y="35052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  <p:sp>
        <p:nvSpPr>
          <p:cNvPr id="47108" name="Text Box 6"/>
          <p:cNvSpPr txBox="1">
            <a:spLocks noChangeArrowheads="1"/>
          </p:cNvSpPr>
          <p:nvPr/>
        </p:nvSpPr>
        <p:spPr bwMode="auto">
          <a:xfrm>
            <a:off x="2819400" y="5715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20 ft			+ 		4 ft</a:t>
            </a:r>
          </a:p>
        </p:txBody>
      </p:sp>
      <p:sp>
        <p:nvSpPr>
          <p:cNvPr id="47109" name="Rectangle 7"/>
          <p:cNvSpPr>
            <a:spLocks noChangeArrowheads="1"/>
          </p:cNvSpPr>
          <p:nvPr/>
        </p:nvSpPr>
        <p:spPr bwMode="auto">
          <a:xfrm>
            <a:off x="6629400" y="3048000"/>
            <a:ext cx="18288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0" name="Rectangle 8"/>
          <p:cNvSpPr>
            <a:spLocks noChangeArrowheads="1"/>
          </p:cNvSpPr>
          <p:nvPr/>
        </p:nvSpPr>
        <p:spPr bwMode="auto">
          <a:xfrm>
            <a:off x="1752600" y="3048000"/>
            <a:ext cx="32004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Text Box 9"/>
          <p:cNvSpPr txBox="1">
            <a:spLocks noChangeArrowheads="1"/>
          </p:cNvSpPr>
          <p:nvPr/>
        </p:nvSpPr>
        <p:spPr bwMode="auto">
          <a:xfrm>
            <a:off x="5486400" y="35814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  <p:sp>
        <p:nvSpPr>
          <p:cNvPr id="47112" name="Text Box 10"/>
          <p:cNvSpPr txBox="1">
            <a:spLocks noChangeArrowheads="1"/>
          </p:cNvSpPr>
          <p:nvPr/>
        </p:nvSpPr>
        <p:spPr bwMode="auto">
          <a:xfrm>
            <a:off x="1371600" y="1981200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Find the area of each rectangle.</a:t>
            </a:r>
          </a:p>
        </p:txBody>
      </p:sp>
      <p:sp>
        <p:nvSpPr>
          <p:cNvPr id="47113" name="Text Box 12"/>
          <p:cNvSpPr txBox="1">
            <a:spLocks noChangeArrowheads="1"/>
          </p:cNvSpPr>
          <p:nvPr/>
        </p:nvSpPr>
        <p:spPr bwMode="auto">
          <a:xfrm>
            <a:off x="2209800" y="3810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6 x 20 = 120 sq ft</a:t>
            </a:r>
          </a:p>
        </p:txBody>
      </p:sp>
    </p:spTree>
    <p:custDataLst>
      <p:tags r:id="rId1"/>
    </p:custData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 of the rectangle.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Area = length x width</a:t>
            </a:r>
          </a:p>
        </p:txBody>
      </p:sp>
      <p:sp>
        <p:nvSpPr>
          <p:cNvPr id="48131" name="Text Box 5"/>
          <p:cNvSpPr txBox="1">
            <a:spLocks noChangeArrowheads="1"/>
          </p:cNvSpPr>
          <p:nvPr/>
        </p:nvSpPr>
        <p:spPr bwMode="auto">
          <a:xfrm>
            <a:off x="533400" y="35052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  <p:sp>
        <p:nvSpPr>
          <p:cNvPr id="48132" name="Text Box 6"/>
          <p:cNvSpPr txBox="1">
            <a:spLocks noChangeArrowheads="1"/>
          </p:cNvSpPr>
          <p:nvPr/>
        </p:nvSpPr>
        <p:spPr bwMode="auto">
          <a:xfrm>
            <a:off x="2819400" y="5715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20 ft			+ 		4 ft</a:t>
            </a:r>
          </a:p>
        </p:txBody>
      </p:sp>
      <p:sp>
        <p:nvSpPr>
          <p:cNvPr id="48133" name="Rectangle 7"/>
          <p:cNvSpPr>
            <a:spLocks noChangeArrowheads="1"/>
          </p:cNvSpPr>
          <p:nvPr/>
        </p:nvSpPr>
        <p:spPr bwMode="auto">
          <a:xfrm>
            <a:off x="6629400" y="3048000"/>
            <a:ext cx="18288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4" name="Rectangle 8"/>
          <p:cNvSpPr>
            <a:spLocks noChangeArrowheads="1"/>
          </p:cNvSpPr>
          <p:nvPr/>
        </p:nvSpPr>
        <p:spPr bwMode="auto">
          <a:xfrm>
            <a:off x="1752600" y="3048000"/>
            <a:ext cx="32004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5" name="Text Box 9"/>
          <p:cNvSpPr txBox="1">
            <a:spLocks noChangeArrowheads="1"/>
          </p:cNvSpPr>
          <p:nvPr/>
        </p:nvSpPr>
        <p:spPr bwMode="auto">
          <a:xfrm>
            <a:off x="5486400" y="35814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  <p:sp>
        <p:nvSpPr>
          <p:cNvPr id="48136" name="Text Box 10"/>
          <p:cNvSpPr txBox="1">
            <a:spLocks noChangeArrowheads="1"/>
          </p:cNvSpPr>
          <p:nvPr/>
        </p:nvSpPr>
        <p:spPr bwMode="auto">
          <a:xfrm>
            <a:off x="1371600" y="1981200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Find the area of each rectangle.</a:t>
            </a:r>
          </a:p>
        </p:txBody>
      </p:sp>
      <p:sp>
        <p:nvSpPr>
          <p:cNvPr id="48137" name="Text Box 11"/>
          <p:cNvSpPr txBox="1">
            <a:spLocks noChangeArrowheads="1"/>
          </p:cNvSpPr>
          <p:nvPr/>
        </p:nvSpPr>
        <p:spPr bwMode="auto">
          <a:xfrm>
            <a:off x="2209800" y="3810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6 x 20 = 120 sq ft</a:t>
            </a:r>
          </a:p>
        </p:txBody>
      </p:sp>
      <p:sp>
        <p:nvSpPr>
          <p:cNvPr id="48138" name="Text Box 12"/>
          <p:cNvSpPr txBox="1">
            <a:spLocks noChangeArrowheads="1"/>
          </p:cNvSpPr>
          <p:nvPr/>
        </p:nvSpPr>
        <p:spPr bwMode="auto">
          <a:xfrm>
            <a:off x="6781800" y="3886200"/>
            <a:ext cx="23622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6 x 4 = 24 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           sq ft</a:t>
            </a:r>
          </a:p>
        </p:txBody>
      </p:sp>
    </p:spTree>
    <p:custDataLst>
      <p:tags r:id="rId1"/>
    </p:custData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 of the rectangle.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Area = length x width</a:t>
            </a:r>
          </a:p>
        </p:txBody>
      </p:sp>
      <p:sp>
        <p:nvSpPr>
          <p:cNvPr id="49155" name="Text Box 5"/>
          <p:cNvSpPr txBox="1">
            <a:spLocks noChangeArrowheads="1"/>
          </p:cNvSpPr>
          <p:nvPr/>
        </p:nvSpPr>
        <p:spPr bwMode="auto">
          <a:xfrm>
            <a:off x="533400" y="35052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  <p:sp>
        <p:nvSpPr>
          <p:cNvPr id="49156" name="Text Box 6"/>
          <p:cNvSpPr txBox="1">
            <a:spLocks noChangeArrowheads="1"/>
          </p:cNvSpPr>
          <p:nvPr/>
        </p:nvSpPr>
        <p:spPr bwMode="auto">
          <a:xfrm>
            <a:off x="2819400" y="5715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20 ft			+ 		4 ft</a:t>
            </a:r>
          </a:p>
        </p:txBody>
      </p:sp>
      <p:sp>
        <p:nvSpPr>
          <p:cNvPr id="49157" name="Rectangle 7"/>
          <p:cNvSpPr>
            <a:spLocks noChangeArrowheads="1"/>
          </p:cNvSpPr>
          <p:nvPr/>
        </p:nvSpPr>
        <p:spPr bwMode="auto">
          <a:xfrm>
            <a:off x="6629400" y="3048000"/>
            <a:ext cx="18288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Rectangle 8"/>
          <p:cNvSpPr>
            <a:spLocks noChangeArrowheads="1"/>
          </p:cNvSpPr>
          <p:nvPr/>
        </p:nvSpPr>
        <p:spPr bwMode="auto">
          <a:xfrm>
            <a:off x="1752600" y="3048000"/>
            <a:ext cx="32004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Text Box 9"/>
          <p:cNvSpPr txBox="1">
            <a:spLocks noChangeArrowheads="1"/>
          </p:cNvSpPr>
          <p:nvPr/>
        </p:nvSpPr>
        <p:spPr bwMode="auto">
          <a:xfrm>
            <a:off x="5486400" y="35814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  <p:sp>
        <p:nvSpPr>
          <p:cNvPr id="49160" name="Text Box 10"/>
          <p:cNvSpPr txBox="1">
            <a:spLocks noChangeArrowheads="1"/>
          </p:cNvSpPr>
          <p:nvPr/>
        </p:nvSpPr>
        <p:spPr bwMode="auto">
          <a:xfrm>
            <a:off x="1371600" y="1981200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Find the area of each rectangle.</a:t>
            </a:r>
          </a:p>
        </p:txBody>
      </p:sp>
      <p:sp>
        <p:nvSpPr>
          <p:cNvPr id="49161" name="Text Box 11"/>
          <p:cNvSpPr txBox="1">
            <a:spLocks noChangeArrowheads="1"/>
          </p:cNvSpPr>
          <p:nvPr/>
        </p:nvSpPr>
        <p:spPr bwMode="auto">
          <a:xfrm>
            <a:off x="2209800" y="3810000"/>
            <a:ext cx="2514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120 sq ft</a:t>
            </a:r>
          </a:p>
        </p:txBody>
      </p:sp>
      <p:sp>
        <p:nvSpPr>
          <p:cNvPr id="49162" name="Text Box 12"/>
          <p:cNvSpPr txBox="1">
            <a:spLocks noChangeArrowheads="1"/>
          </p:cNvSpPr>
          <p:nvPr/>
        </p:nvSpPr>
        <p:spPr bwMode="auto">
          <a:xfrm>
            <a:off x="6781800" y="3886200"/>
            <a:ext cx="2362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24 sq ft</a:t>
            </a:r>
          </a:p>
        </p:txBody>
      </p:sp>
    </p:spTree>
    <p:custDataLst>
      <p:tags r:id="rId1"/>
    </p:custData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 of the rectangle.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Area = length x width</a:t>
            </a:r>
          </a:p>
        </p:txBody>
      </p:sp>
      <p:sp>
        <p:nvSpPr>
          <p:cNvPr id="50179" name="Text Box 5"/>
          <p:cNvSpPr txBox="1">
            <a:spLocks noChangeArrowheads="1"/>
          </p:cNvSpPr>
          <p:nvPr/>
        </p:nvSpPr>
        <p:spPr bwMode="auto">
          <a:xfrm>
            <a:off x="533400" y="35052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  <p:sp>
        <p:nvSpPr>
          <p:cNvPr id="50180" name="Text Box 6"/>
          <p:cNvSpPr txBox="1">
            <a:spLocks noChangeArrowheads="1"/>
          </p:cNvSpPr>
          <p:nvPr/>
        </p:nvSpPr>
        <p:spPr bwMode="auto">
          <a:xfrm>
            <a:off x="2819400" y="5715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20 ft			+ 		4 ft</a:t>
            </a:r>
          </a:p>
        </p:txBody>
      </p:sp>
      <p:sp>
        <p:nvSpPr>
          <p:cNvPr id="50181" name="Rectangle 7"/>
          <p:cNvSpPr>
            <a:spLocks noChangeArrowheads="1"/>
          </p:cNvSpPr>
          <p:nvPr/>
        </p:nvSpPr>
        <p:spPr bwMode="auto">
          <a:xfrm>
            <a:off x="6629400" y="3048000"/>
            <a:ext cx="18288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Rectangle 8"/>
          <p:cNvSpPr>
            <a:spLocks noChangeArrowheads="1"/>
          </p:cNvSpPr>
          <p:nvPr/>
        </p:nvSpPr>
        <p:spPr bwMode="auto">
          <a:xfrm>
            <a:off x="1752600" y="3048000"/>
            <a:ext cx="32004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Text Box 9"/>
          <p:cNvSpPr txBox="1">
            <a:spLocks noChangeArrowheads="1"/>
          </p:cNvSpPr>
          <p:nvPr/>
        </p:nvSpPr>
        <p:spPr bwMode="auto">
          <a:xfrm>
            <a:off x="5486400" y="35814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  <p:sp>
        <p:nvSpPr>
          <p:cNvPr id="50184" name="Text Box 10"/>
          <p:cNvSpPr txBox="1">
            <a:spLocks noChangeArrowheads="1"/>
          </p:cNvSpPr>
          <p:nvPr/>
        </p:nvSpPr>
        <p:spPr bwMode="auto">
          <a:xfrm>
            <a:off x="1371600" y="1981200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Now put the two rectangles back together.</a:t>
            </a:r>
          </a:p>
        </p:txBody>
      </p:sp>
      <p:sp>
        <p:nvSpPr>
          <p:cNvPr id="50185" name="Text Box 11"/>
          <p:cNvSpPr txBox="1">
            <a:spLocks noChangeArrowheads="1"/>
          </p:cNvSpPr>
          <p:nvPr/>
        </p:nvSpPr>
        <p:spPr bwMode="auto">
          <a:xfrm>
            <a:off x="2209800" y="3810000"/>
            <a:ext cx="2514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120 sq ft</a:t>
            </a:r>
          </a:p>
        </p:txBody>
      </p:sp>
      <p:sp>
        <p:nvSpPr>
          <p:cNvPr id="50186" name="Text Box 12"/>
          <p:cNvSpPr txBox="1">
            <a:spLocks noChangeArrowheads="1"/>
          </p:cNvSpPr>
          <p:nvPr/>
        </p:nvSpPr>
        <p:spPr bwMode="auto">
          <a:xfrm>
            <a:off x="6781800" y="3886200"/>
            <a:ext cx="2362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24 sq ft</a:t>
            </a:r>
          </a:p>
        </p:txBody>
      </p:sp>
    </p:spTree>
    <p:custDataLst>
      <p:tags r:id="rId1"/>
    </p:custData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 of the rectangle.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Area = length x width</a:t>
            </a:r>
          </a:p>
        </p:txBody>
      </p:sp>
      <p:sp>
        <p:nvSpPr>
          <p:cNvPr id="51203" name="Text Box 5"/>
          <p:cNvSpPr txBox="1">
            <a:spLocks noChangeArrowheads="1"/>
          </p:cNvSpPr>
          <p:nvPr/>
        </p:nvSpPr>
        <p:spPr bwMode="auto">
          <a:xfrm>
            <a:off x="990600" y="35052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  <p:sp>
        <p:nvSpPr>
          <p:cNvPr id="51204" name="Text Box 6"/>
          <p:cNvSpPr txBox="1">
            <a:spLocks noChangeArrowheads="1"/>
          </p:cNvSpPr>
          <p:nvPr/>
        </p:nvSpPr>
        <p:spPr bwMode="auto">
          <a:xfrm>
            <a:off x="2819400" y="5715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20 ft			+ 		4 ft</a:t>
            </a:r>
          </a:p>
        </p:txBody>
      </p:sp>
      <p:sp>
        <p:nvSpPr>
          <p:cNvPr id="51205" name="Rectangle 7"/>
          <p:cNvSpPr>
            <a:spLocks noChangeArrowheads="1"/>
          </p:cNvSpPr>
          <p:nvPr/>
        </p:nvSpPr>
        <p:spPr bwMode="auto">
          <a:xfrm>
            <a:off x="6172200" y="3048000"/>
            <a:ext cx="18288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6" name="Rectangle 8"/>
          <p:cNvSpPr>
            <a:spLocks noChangeArrowheads="1"/>
          </p:cNvSpPr>
          <p:nvPr/>
        </p:nvSpPr>
        <p:spPr bwMode="auto">
          <a:xfrm>
            <a:off x="2209800" y="3048000"/>
            <a:ext cx="32004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Text Box 10"/>
          <p:cNvSpPr txBox="1">
            <a:spLocks noChangeArrowheads="1"/>
          </p:cNvSpPr>
          <p:nvPr/>
        </p:nvSpPr>
        <p:spPr bwMode="auto">
          <a:xfrm>
            <a:off x="1371600" y="1981200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Now put the two rectangles back together.</a:t>
            </a:r>
          </a:p>
        </p:txBody>
      </p:sp>
      <p:sp>
        <p:nvSpPr>
          <p:cNvPr id="51208" name="Text Box 11"/>
          <p:cNvSpPr txBox="1">
            <a:spLocks noChangeArrowheads="1"/>
          </p:cNvSpPr>
          <p:nvPr/>
        </p:nvSpPr>
        <p:spPr bwMode="auto">
          <a:xfrm>
            <a:off x="2667000" y="3810000"/>
            <a:ext cx="2514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120 sq ft</a:t>
            </a:r>
          </a:p>
        </p:txBody>
      </p:sp>
      <p:sp>
        <p:nvSpPr>
          <p:cNvPr id="51209" name="Text Box 12"/>
          <p:cNvSpPr txBox="1">
            <a:spLocks noChangeArrowheads="1"/>
          </p:cNvSpPr>
          <p:nvPr/>
        </p:nvSpPr>
        <p:spPr bwMode="auto">
          <a:xfrm>
            <a:off x="6324600" y="3886200"/>
            <a:ext cx="2362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24 sq ft</a:t>
            </a:r>
          </a:p>
        </p:txBody>
      </p:sp>
    </p:spTree>
    <p:custDataLst>
      <p:tags r:id="rId1"/>
    </p:custData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 of the rectangle.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Area = length x width</a:t>
            </a:r>
          </a:p>
        </p:txBody>
      </p:sp>
      <p:sp>
        <p:nvSpPr>
          <p:cNvPr id="52227" name="Text Box 5"/>
          <p:cNvSpPr txBox="1">
            <a:spLocks noChangeArrowheads="1"/>
          </p:cNvSpPr>
          <p:nvPr/>
        </p:nvSpPr>
        <p:spPr bwMode="auto">
          <a:xfrm>
            <a:off x="1371600" y="35052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  <p:sp>
        <p:nvSpPr>
          <p:cNvPr id="52228" name="Text Box 6"/>
          <p:cNvSpPr txBox="1">
            <a:spLocks noChangeArrowheads="1"/>
          </p:cNvSpPr>
          <p:nvPr/>
        </p:nvSpPr>
        <p:spPr bwMode="auto">
          <a:xfrm>
            <a:off x="2819400" y="5715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20 ft			+ 	4 ft</a:t>
            </a:r>
          </a:p>
        </p:txBody>
      </p:sp>
      <p:sp>
        <p:nvSpPr>
          <p:cNvPr id="52229" name="Rectangle 7"/>
          <p:cNvSpPr>
            <a:spLocks noChangeArrowheads="1"/>
          </p:cNvSpPr>
          <p:nvPr/>
        </p:nvSpPr>
        <p:spPr bwMode="auto">
          <a:xfrm>
            <a:off x="5791200" y="3048000"/>
            <a:ext cx="18288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0" name="Rectangle 8"/>
          <p:cNvSpPr>
            <a:spLocks noChangeArrowheads="1"/>
          </p:cNvSpPr>
          <p:nvPr/>
        </p:nvSpPr>
        <p:spPr bwMode="auto">
          <a:xfrm>
            <a:off x="2590800" y="3048000"/>
            <a:ext cx="32004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1" name="Text Box 9"/>
          <p:cNvSpPr txBox="1">
            <a:spLocks noChangeArrowheads="1"/>
          </p:cNvSpPr>
          <p:nvPr/>
        </p:nvSpPr>
        <p:spPr bwMode="auto">
          <a:xfrm>
            <a:off x="1371600" y="1981200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Now put the two rectangles back together.</a:t>
            </a:r>
          </a:p>
        </p:txBody>
      </p:sp>
      <p:sp>
        <p:nvSpPr>
          <p:cNvPr id="52232" name="Text Box 10"/>
          <p:cNvSpPr txBox="1">
            <a:spLocks noChangeArrowheads="1"/>
          </p:cNvSpPr>
          <p:nvPr/>
        </p:nvSpPr>
        <p:spPr bwMode="auto">
          <a:xfrm>
            <a:off x="3048000" y="3810000"/>
            <a:ext cx="2514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120 sq ft</a:t>
            </a:r>
          </a:p>
        </p:txBody>
      </p:sp>
      <p:sp>
        <p:nvSpPr>
          <p:cNvPr id="52233" name="Text Box 11"/>
          <p:cNvSpPr txBox="1">
            <a:spLocks noChangeArrowheads="1"/>
          </p:cNvSpPr>
          <p:nvPr/>
        </p:nvSpPr>
        <p:spPr bwMode="auto">
          <a:xfrm>
            <a:off x="5943600" y="3886200"/>
            <a:ext cx="2362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24 sq ft</a:t>
            </a: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 eaLnBrk="1" hangingPunct="1"/>
            <a:r>
              <a:rPr lang="en-US" sz="1200" smtClean="0"/>
              <a:t>Example 1-1b</a:t>
            </a: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4" name="Rectangle 4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0" y="0"/>
          <a:ext cx="9144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4" imgW="914400" imgH="596880" progId="">
                  <p:embed/>
                </p:oleObj>
              </mc:Choice>
              <mc:Fallback>
                <p:oleObj name="Equation" r:id="rId4" imgW="914400" imgH="59688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6" name="Picture 14" descr="3-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210425" y="104775"/>
            <a:ext cx="1695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619125" y="1279525"/>
            <a:ext cx="7947025" cy="473075"/>
            <a:chOff x="390" y="806"/>
            <a:chExt cx="5006" cy="298"/>
          </a:xfrm>
        </p:grpSpPr>
        <p:pic>
          <p:nvPicPr>
            <p:cNvPr id="2070" name="Picture 32" descr="Eqn1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3907" y="835"/>
              <a:ext cx="690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71" name="Text Box 16"/>
            <p:cNvSpPr txBox="1">
              <a:spLocks noChangeArrowheads="1"/>
            </p:cNvSpPr>
            <p:nvPr/>
          </p:nvSpPr>
          <p:spPr bwMode="auto">
            <a:xfrm>
              <a:off x="390" y="806"/>
              <a:ext cx="5006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b="1">
                  <a:solidFill>
                    <a:srgbClr val="FFEB55"/>
                  </a:solidFill>
                </a:rPr>
                <a:t>Use the Distributive Property to write </a:t>
              </a:r>
              <a:br>
                <a:rPr lang="en-US" b="1">
                  <a:solidFill>
                    <a:srgbClr val="FFEB55"/>
                  </a:solidFill>
                </a:rPr>
              </a:br>
              <a:r>
                <a:rPr lang="en-US" b="1">
                  <a:solidFill>
                    <a:srgbClr val="FFEB55"/>
                  </a:solidFill>
                </a:rPr>
                <a:t>as an equivalent expression. Then evaluate </a:t>
              </a:r>
              <a:br>
                <a:rPr lang="en-US" b="1">
                  <a:solidFill>
                    <a:srgbClr val="FFEB55"/>
                  </a:solidFill>
                </a:rPr>
              </a:br>
              <a:r>
                <a:rPr lang="en-US" b="1">
                  <a:solidFill>
                    <a:srgbClr val="FFEB55"/>
                  </a:solidFill>
                </a:rPr>
                <a:t>the expression.  ***It doesn’t matter  which side of the parenthesis the number is on. The property works the same.</a:t>
              </a:r>
            </a:p>
          </p:txBody>
        </p:sp>
      </p:grpSp>
      <p:pic>
        <p:nvPicPr>
          <p:cNvPr id="382993" name="Picture 17" descr="example 1b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742950"/>
            <a:ext cx="193833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712788" y="2822575"/>
            <a:ext cx="2713037" cy="630238"/>
            <a:chOff x="449" y="2162"/>
            <a:chExt cx="1709" cy="397"/>
          </a:xfrm>
        </p:grpSpPr>
        <p:pic>
          <p:nvPicPr>
            <p:cNvPr id="2067" name="Picture 33" descr="Eqn14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449" y="2162"/>
              <a:ext cx="1709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68" name="Freeform 20"/>
            <p:cNvSpPr>
              <a:spLocks/>
            </p:cNvSpPr>
            <p:nvPr/>
          </p:nvSpPr>
          <p:spPr bwMode="black">
            <a:xfrm>
              <a:off x="896" y="2349"/>
              <a:ext cx="169" cy="97"/>
            </a:xfrm>
            <a:custGeom>
              <a:avLst/>
              <a:gdLst>
                <a:gd name="T0" fmla="*/ 0 w 169"/>
                <a:gd name="T1" fmla="*/ 0 h 97"/>
                <a:gd name="T2" fmla="*/ 97 w 169"/>
                <a:gd name="T3" fmla="*/ 97 h 97"/>
                <a:gd name="T4" fmla="*/ 169 w 169"/>
                <a:gd name="T5" fmla="*/ 0 h 97"/>
                <a:gd name="T6" fmla="*/ 0 60000 65536"/>
                <a:gd name="T7" fmla="*/ 0 60000 65536"/>
                <a:gd name="T8" fmla="*/ 0 60000 65536"/>
                <a:gd name="T9" fmla="*/ 0 w 169"/>
                <a:gd name="T10" fmla="*/ 0 h 97"/>
                <a:gd name="T11" fmla="*/ 169 w 169"/>
                <a:gd name="T12" fmla="*/ 97 h 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9" h="97">
                  <a:moveTo>
                    <a:pt x="0" y="0"/>
                  </a:moveTo>
                  <a:cubicBezTo>
                    <a:pt x="34" y="48"/>
                    <a:pt x="69" y="97"/>
                    <a:pt x="97" y="97"/>
                  </a:cubicBezTo>
                  <a:cubicBezTo>
                    <a:pt x="125" y="97"/>
                    <a:pt x="157" y="16"/>
                    <a:pt x="169" y="0"/>
                  </a:cubicBezTo>
                </a:path>
              </a:pathLst>
            </a:custGeom>
            <a:noFill/>
            <a:ln w="25400" cap="flat" cmpd="sng">
              <a:solidFill>
                <a:srgbClr val="FFEB55"/>
              </a:solidFill>
              <a:prstDash val="solid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69" name="Freeform 21"/>
            <p:cNvSpPr>
              <a:spLocks/>
            </p:cNvSpPr>
            <p:nvPr/>
          </p:nvSpPr>
          <p:spPr bwMode="black">
            <a:xfrm>
              <a:off x="605" y="2352"/>
              <a:ext cx="463" cy="207"/>
            </a:xfrm>
            <a:custGeom>
              <a:avLst/>
              <a:gdLst>
                <a:gd name="T0" fmla="*/ 0 w 463"/>
                <a:gd name="T1" fmla="*/ 9 h 207"/>
                <a:gd name="T2" fmla="*/ 157 w 463"/>
                <a:gd name="T3" fmla="*/ 186 h 207"/>
                <a:gd name="T4" fmla="*/ 349 w 463"/>
                <a:gd name="T5" fmla="*/ 138 h 207"/>
                <a:gd name="T6" fmla="*/ 463 w 463"/>
                <a:gd name="T7" fmla="*/ 0 h 20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3"/>
                <a:gd name="T13" fmla="*/ 0 h 207"/>
                <a:gd name="T14" fmla="*/ 463 w 463"/>
                <a:gd name="T15" fmla="*/ 207 h 20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3" h="207">
                  <a:moveTo>
                    <a:pt x="0" y="9"/>
                  </a:moveTo>
                  <a:cubicBezTo>
                    <a:pt x="26" y="38"/>
                    <a:pt x="99" y="165"/>
                    <a:pt x="157" y="186"/>
                  </a:cubicBezTo>
                  <a:cubicBezTo>
                    <a:pt x="215" y="207"/>
                    <a:pt x="298" y="169"/>
                    <a:pt x="349" y="138"/>
                  </a:cubicBezTo>
                  <a:cubicBezTo>
                    <a:pt x="400" y="107"/>
                    <a:pt x="439" y="29"/>
                    <a:pt x="463" y="0"/>
                  </a:cubicBezTo>
                </a:path>
              </a:pathLst>
            </a:custGeom>
            <a:noFill/>
            <a:ln w="25400" cap="flat" cmpd="sng">
              <a:solidFill>
                <a:srgbClr val="FFEB55"/>
              </a:solidFill>
              <a:prstDash val="solid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382999" name="Text Box 23"/>
          <p:cNvSpPr txBox="1">
            <a:spLocks noChangeArrowheads="1"/>
          </p:cNvSpPr>
          <p:nvPr/>
        </p:nvSpPr>
        <p:spPr bwMode="auto">
          <a:xfrm>
            <a:off x="619125" y="5229225"/>
            <a:ext cx="39528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314450" indent="-131445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EB55"/>
                </a:solidFill>
              </a:rPr>
              <a:t>Answer:	</a:t>
            </a:r>
            <a:r>
              <a:rPr lang="en-US" sz="2800">
                <a:solidFill>
                  <a:srgbClr val="FFFFFF"/>
                </a:solidFill>
                <a:latin typeface="Times New Roman" pitchFamily="18" charset="0"/>
              </a:rPr>
              <a:t>30</a:t>
            </a:r>
          </a:p>
        </p:txBody>
      </p: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1884363" y="3656013"/>
            <a:ext cx="6183312" cy="420687"/>
            <a:chOff x="1187" y="2687"/>
            <a:chExt cx="3895" cy="265"/>
          </a:xfrm>
        </p:grpSpPr>
        <p:pic>
          <p:nvPicPr>
            <p:cNvPr id="2065" name="Picture 34" descr="Eqn15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1187" y="2717"/>
              <a:ext cx="78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66" name="Text Box 26"/>
            <p:cNvSpPr txBox="1">
              <a:spLocks noChangeArrowheads="1"/>
            </p:cNvSpPr>
            <p:nvPr/>
          </p:nvSpPr>
          <p:spPr bwMode="black">
            <a:xfrm>
              <a:off x="2928" y="2687"/>
              <a:ext cx="2154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Multiply.</a:t>
              </a:r>
            </a:p>
          </p:txBody>
        </p:sp>
      </p:grp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1884363" y="4452938"/>
            <a:ext cx="6183312" cy="420687"/>
            <a:chOff x="1187" y="3189"/>
            <a:chExt cx="3895" cy="265"/>
          </a:xfrm>
        </p:grpSpPr>
        <p:pic>
          <p:nvPicPr>
            <p:cNvPr id="2063" name="Picture 35" descr="Eqn16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1187" y="3224"/>
              <a:ext cx="39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64" name="Text Box 29"/>
            <p:cNvSpPr txBox="1">
              <a:spLocks noChangeArrowheads="1"/>
            </p:cNvSpPr>
            <p:nvPr/>
          </p:nvSpPr>
          <p:spPr bwMode="black">
            <a:xfrm>
              <a:off x="2928" y="3189"/>
              <a:ext cx="2154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Add.</a:t>
              </a:r>
            </a:p>
          </p:txBody>
        </p:sp>
      </p:grpSp>
    </p:spTree>
    <p:custDataLst>
      <p:tags r:id="rId2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82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82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99" grpId="0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 of the rectangle.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Area = length x width</a:t>
            </a:r>
          </a:p>
        </p:txBody>
      </p:sp>
      <p:sp>
        <p:nvSpPr>
          <p:cNvPr id="53251" name="Text Box 5"/>
          <p:cNvSpPr txBox="1">
            <a:spLocks noChangeArrowheads="1"/>
          </p:cNvSpPr>
          <p:nvPr/>
        </p:nvSpPr>
        <p:spPr bwMode="auto">
          <a:xfrm>
            <a:off x="1371600" y="35052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  <p:sp>
        <p:nvSpPr>
          <p:cNvPr id="53252" name="Text Box 6"/>
          <p:cNvSpPr txBox="1">
            <a:spLocks noChangeArrowheads="1"/>
          </p:cNvSpPr>
          <p:nvPr/>
        </p:nvSpPr>
        <p:spPr bwMode="auto">
          <a:xfrm>
            <a:off x="2819400" y="5715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		24 ft</a:t>
            </a:r>
          </a:p>
        </p:txBody>
      </p:sp>
      <p:sp>
        <p:nvSpPr>
          <p:cNvPr id="53253" name="Rectangle 7"/>
          <p:cNvSpPr>
            <a:spLocks noChangeArrowheads="1"/>
          </p:cNvSpPr>
          <p:nvPr/>
        </p:nvSpPr>
        <p:spPr bwMode="auto">
          <a:xfrm>
            <a:off x="5791200" y="3048000"/>
            <a:ext cx="18288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Rectangle 8"/>
          <p:cNvSpPr>
            <a:spLocks noChangeArrowheads="1"/>
          </p:cNvSpPr>
          <p:nvPr/>
        </p:nvSpPr>
        <p:spPr bwMode="auto">
          <a:xfrm>
            <a:off x="2590800" y="3048000"/>
            <a:ext cx="32004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5" name="Text Box 9"/>
          <p:cNvSpPr txBox="1">
            <a:spLocks noChangeArrowheads="1"/>
          </p:cNvSpPr>
          <p:nvPr/>
        </p:nvSpPr>
        <p:spPr bwMode="auto">
          <a:xfrm>
            <a:off x="1371600" y="1981200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Now put the two rectangles back together.</a:t>
            </a:r>
          </a:p>
        </p:txBody>
      </p:sp>
      <p:sp>
        <p:nvSpPr>
          <p:cNvPr id="53256" name="Rectangle 12"/>
          <p:cNvSpPr>
            <a:spLocks noChangeArrowheads="1"/>
          </p:cNvSpPr>
          <p:nvPr/>
        </p:nvSpPr>
        <p:spPr bwMode="auto">
          <a:xfrm>
            <a:off x="2590800" y="3048000"/>
            <a:ext cx="50292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7" name="Text Box 10"/>
          <p:cNvSpPr txBox="1">
            <a:spLocks noChangeArrowheads="1"/>
          </p:cNvSpPr>
          <p:nvPr/>
        </p:nvSpPr>
        <p:spPr bwMode="auto">
          <a:xfrm>
            <a:off x="3657600" y="38862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120 sq ft</a:t>
            </a:r>
          </a:p>
        </p:txBody>
      </p:sp>
      <p:sp>
        <p:nvSpPr>
          <p:cNvPr id="53258" name="Text Box 11"/>
          <p:cNvSpPr txBox="1">
            <a:spLocks noChangeArrowheads="1"/>
          </p:cNvSpPr>
          <p:nvPr/>
        </p:nvSpPr>
        <p:spPr bwMode="auto">
          <a:xfrm>
            <a:off x="5334000" y="3886200"/>
            <a:ext cx="2362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 + 24 sq ft</a:t>
            </a:r>
          </a:p>
        </p:txBody>
      </p:sp>
    </p:spTree>
    <p:custDataLst>
      <p:tags r:id="rId1"/>
    </p:custData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 of the rectangle.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Area = length x width</a:t>
            </a:r>
          </a:p>
        </p:txBody>
      </p:sp>
      <p:sp>
        <p:nvSpPr>
          <p:cNvPr id="54275" name="Text Box 5"/>
          <p:cNvSpPr txBox="1">
            <a:spLocks noChangeArrowheads="1"/>
          </p:cNvSpPr>
          <p:nvPr/>
        </p:nvSpPr>
        <p:spPr bwMode="auto">
          <a:xfrm>
            <a:off x="1371600" y="35052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  <p:sp>
        <p:nvSpPr>
          <p:cNvPr id="54276" name="Text Box 6"/>
          <p:cNvSpPr txBox="1">
            <a:spLocks noChangeArrowheads="1"/>
          </p:cNvSpPr>
          <p:nvPr/>
        </p:nvSpPr>
        <p:spPr bwMode="auto">
          <a:xfrm>
            <a:off x="2819400" y="5715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		24 ft</a:t>
            </a:r>
          </a:p>
        </p:txBody>
      </p:sp>
      <p:sp>
        <p:nvSpPr>
          <p:cNvPr id="54277" name="Rectangle 7"/>
          <p:cNvSpPr>
            <a:spLocks noChangeArrowheads="1"/>
          </p:cNvSpPr>
          <p:nvPr/>
        </p:nvSpPr>
        <p:spPr bwMode="auto">
          <a:xfrm>
            <a:off x="5791200" y="3048000"/>
            <a:ext cx="18288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Rectangle 8"/>
          <p:cNvSpPr>
            <a:spLocks noChangeArrowheads="1"/>
          </p:cNvSpPr>
          <p:nvPr/>
        </p:nvSpPr>
        <p:spPr bwMode="auto">
          <a:xfrm>
            <a:off x="2590800" y="3048000"/>
            <a:ext cx="32004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Text Box 9"/>
          <p:cNvSpPr txBox="1">
            <a:spLocks noChangeArrowheads="1"/>
          </p:cNvSpPr>
          <p:nvPr/>
        </p:nvSpPr>
        <p:spPr bwMode="auto">
          <a:xfrm>
            <a:off x="1371600" y="1981200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Now put the two rectangles back together.</a:t>
            </a:r>
          </a:p>
        </p:txBody>
      </p:sp>
      <p:sp>
        <p:nvSpPr>
          <p:cNvPr id="54280" name="Rectangle 10"/>
          <p:cNvSpPr>
            <a:spLocks noChangeArrowheads="1"/>
          </p:cNvSpPr>
          <p:nvPr/>
        </p:nvSpPr>
        <p:spPr bwMode="auto">
          <a:xfrm>
            <a:off x="2590800" y="3048000"/>
            <a:ext cx="50292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1" name="Text Box 11"/>
          <p:cNvSpPr txBox="1">
            <a:spLocks noChangeArrowheads="1"/>
          </p:cNvSpPr>
          <p:nvPr/>
        </p:nvSpPr>
        <p:spPr bwMode="auto">
          <a:xfrm>
            <a:off x="4419600" y="38862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144 sq ft</a:t>
            </a:r>
          </a:p>
        </p:txBody>
      </p:sp>
    </p:spTree>
    <p:custDataLst>
      <p:tags r:id="rId1"/>
    </p:custData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 swimming pool has a shallow end and a deep end.  Find the surface area of the pool.</a:t>
            </a:r>
          </a:p>
        </p:txBody>
      </p:sp>
      <p:sp>
        <p:nvSpPr>
          <p:cNvPr id="55299" name="Rectangle 5"/>
          <p:cNvSpPr>
            <a:spLocks noChangeArrowheads="1"/>
          </p:cNvSpPr>
          <p:nvPr/>
        </p:nvSpPr>
        <p:spPr bwMode="auto">
          <a:xfrm>
            <a:off x="2590800" y="2667000"/>
            <a:ext cx="1371600" cy="2286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0" name="Rectangle 6"/>
          <p:cNvSpPr>
            <a:spLocks noChangeArrowheads="1"/>
          </p:cNvSpPr>
          <p:nvPr/>
        </p:nvSpPr>
        <p:spPr bwMode="auto">
          <a:xfrm>
            <a:off x="3962400" y="2667000"/>
            <a:ext cx="2895600" cy="22860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Text Box 7"/>
          <p:cNvSpPr txBox="1">
            <a:spLocks noChangeArrowheads="1"/>
          </p:cNvSpPr>
          <p:nvPr/>
        </p:nvSpPr>
        <p:spPr bwMode="auto">
          <a:xfrm>
            <a:off x="4419600" y="35052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shallow water</a:t>
            </a:r>
          </a:p>
        </p:txBody>
      </p:sp>
      <p:sp>
        <p:nvSpPr>
          <p:cNvPr id="55302" name="Text Box 8"/>
          <p:cNvSpPr txBox="1">
            <a:spLocks noChangeArrowheads="1"/>
          </p:cNvSpPr>
          <p:nvPr/>
        </p:nvSpPr>
        <p:spPr bwMode="auto">
          <a:xfrm>
            <a:off x="2895600" y="3200400"/>
            <a:ext cx="914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deepwater</a:t>
            </a:r>
          </a:p>
        </p:txBody>
      </p:sp>
      <p:sp>
        <p:nvSpPr>
          <p:cNvPr id="55303" name="Text Box 9"/>
          <p:cNvSpPr txBox="1">
            <a:spLocks noChangeArrowheads="1"/>
          </p:cNvSpPr>
          <p:nvPr/>
        </p:nvSpPr>
        <p:spPr bwMode="auto">
          <a:xfrm>
            <a:off x="914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8 yds</a:t>
            </a:r>
          </a:p>
        </p:txBody>
      </p:sp>
      <p:sp>
        <p:nvSpPr>
          <p:cNvPr id="55304" name="Text Box 10"/>
          <p:cNvSpPr txBox="1">
            <a:spLocks noChangeArrowheads="1"/>
          </p:cNvSpPr>
          <p:nvPr/>
        </p:nvSpPr>
        <p:spPr bwMode="auto">
          <a:xfrm>
            <a:off x="25146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55305" name="Text Box 11"/>
          <p:cNvSpPr txBox="1">
            <a:spLocks noChangeArrowheads="1"/>
          </p:cNvSpPr>
          <p:nvPr/>
        </p:nvSpPr>
        <p:spPr bwMode="auto">
          <a:xfrm>
            <a:off x="44196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10 yds</a:t>
            </a:r>
          </a:p>
        </p:txBody>
      </p:sp>
      <p:sp>
        <p:nvSpPr>
          <p:cNvPr id="55306" name="AutoShape 12"/>
          <p:cNvSpPr>
            <a:spLocks/>
          </p:cNvSpPr>
          <p:nvPr/>
        </p:nvSpPr>
        <p:spPr bwMode="auto">
          <a:xfrm>
            <a:off x="2057400" y="27432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7" name="AutoShape 13"/>
          <p:cNvSpPr>
            <a:spLocks/>
          </p:cNvSpPr>
          <p:nvPr/>
        </p:nvSpPr>
        <p:spPr bwMode="auto">
          <a:xfrm rot="-5400000">
            <a:off x="53340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8" name="AutoShape 14"/>
          <p:cNvSpPr>
            <a:spLocks/>
          </p:cNvSpPr>
          <p:nvPr/>
        </p:nvSpPr>
        <p:spPr bwMode="auto">
          <a:xfrm rot="-5400000">
            <a:off x="30861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4000">
              <a:solidFill>
                <a:schemeClr val="tx2"/>
              </a:solidFill>
            </a:endParaRPr>
          </a:p>
        </p:txBody>
      </p:sp>
      <p:sp>
        <p:nvSpPr>
          <p:cNvPr id="56323" name="Rectangle 5"/>
          <p:cNvSpPr>
            <a:spLocks noChangeArrowheads="1"/>
          </p:cNvSpPr>
          <p:nvPr/>
        </p:nvSpPr>
        <p:spPr bwMode="auto">
          <a:xfrm>
            <a:off x="2286000" y="2667000"/>
            <a:ext cx="1371600" cy="2286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4" name="Rectangle 6"/>
          <p:cNvSpPr>
            <a:spLocks noChangeArrowheads="1"/>
          </p:cNvSpPr>
          <p:nvPr/>
        </p:nvSpPr>
        <p:spPr bwMode="auto">
          <a:xfrm>
            <a:off x="5867400" y="2590800"/>
            <a:ext cx="2895600" cy="22860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5" name="Text Box 7"/>
          <p:cNvSpPr txBox="1">
            <a:spLocks noChangeArrowheads="1"/>
          </p:cNvSpPr>
          <p:nvPr/>
        </p:nvSpPr>
        <p:spPr bwMode="auto">
          <a:xfrm>
            <a:off x="6324600" y="34290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shallow water</a:t>
            </a:r>
          </a:p>
        </p:txBody>
      </p:sp>
      <p:sp>
        <p:nvSpPr>
          <p:cNvPr id="56326" name="Text Box 8"/>
          <p:cNvSpPr txBox="1">
            <a:spLocks noChangeArrowheads="1"/>
          </p:cNvSpPr>
          <p:nvPr/>
        </p:nvSpPr>
        <p:spPr bwMode="auto">
          <a:xfrm>
            <a:off x="2590800" y="3200400"/>
            <a:ext cx="914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deepwater</a:t>
            </a:r>
          </a:p>
        </p:txBody>
      </p:sp>
      <p:sp>
        <p:nvSpPr>
          <p:cNvPr id="56327" name="Text Box 9"/>
          <p:cNvSpPr txBox="1">
            <a:spLocks noChangeArrowheads="1"/>
          </p:cNvSpPr>
          <p:nvPr/>
        </p:nvSpPr>
        <p:spPr bwMode="auto">
          <a:xfrm>
            <a:off x="6096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8 yds</a:t>
            </a:r>
          </a:p>
        </p:txBody>
      </p:sp>
      <p:sp>
        <p:nvSpPr>
          <p:cNvPr id="56328" name="Text Box 10"/>
          <p:cNvSpPr txBox="1">
            <a:spLocks noChangeArrowheads="1"/>
          </p:cNvSpPr>
          <p:nvPr/>
        </p:nvSpPr>
        <p:spPr bwMode="auto">
          <a:xfrm>
            <a:off x="22098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56329" name="Text Box 11"/>
          <p:cNvSpPr txBox="1">
            <a:spLocks noChangeArrowheads="1"/>
          </p:cNvSpPr>
          <p:nvPr/>
        </p:nvSpPr>
        <p:spPr bwMode="auto">
          <a:xfrm>
            <a:off x="6324600" y="55626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10 yds</a:t>
            </a:r>
          </a:p>
        </p:txBody>
      </p:sp>
      <p:sp>
        <p:nvSpPr>
          <p:cNvPr id="56330" name="AutoShape 12"/>
          <p:cNvSpPr>
            <a:spLocks/>
          </p:cNvSpPr>
          <p:nvPr/>
        </p:nvSpPr>
        <p:spPr bwMode="auto">
          <a:xfrm>
            <a:off x="1752600" y="27432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1" name="AutoShape 13"/>
          <p:cNvSpPr>
            <a:spLocks/>
          </p:cNvSpPr>
          <p:nvPr/>
        </p:nvSpPr>
        <p:spPr bwMode="auto">
          <a:xfrm rot="-5400000">
            <a:off x="7239000" y="39624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2" name="AutoShape 14"/>
          <p:cNvSpPr>
            <a:spLocks/>
          </p:cNvSpPr>
          <p:nvPr/>
        </p:nvSpPr>
        <p:spPr bwMode="auto">
          <a:xfrm rot="-5400000">
            <a:off x="27813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3" name="Text Box 15"/>
          <p:cNvSpPr txBox="1">
            <a:spLocks noChangeArrowheads="1"/>
          </p:cNvSpPr>
          <p:nvPr/>
        </p:nvSpPr>
        <p:spPr bwMode="auto">
          <a:xfrm>
            <a:off x="4267200" y="32766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8 yds</a:t>
            </a:r>
          </a:p>
        </p:txBody>
      </p:sp>
      <p:sp>
        <p:nvSpPr>
          <p:cNvPr id="56334" name="AutoShape 16"/>
          <p:cNvSpPr>
            <a:spLocks/>
          </p:cNvSpPr>
          <p:nvPr/>
        </p:nvSpPr>
        <p:spPr bwMode="auto">
          <a:xfrm>
            <a:off x="5410200" y="26670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5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Break the pool into a deep end and a shallow end.</a:t>
            </a:r>
          </a:p>
        </p:txBody>
      </p:sp>
    </p:spTree>
    <p:custDataLst>
      <p:tags r:id="rId1"/>
    </p:custData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4000">
              <a:solidFill>
                <a:schemeClr val="tx2"/>
              </a:solidFill>
            </a:endParaRPr>
          </a:p>
        </p:txBody>
      </p:sp>
      <p:sp>
        <p:nvSpPr>
          <p:cNvPr id="57347" name="Rectangle 5"/>
          <p:cNvSpPr>
            <a:spLocks noChangeArrowheads="1"/>
          </p:cNvSpPr>
          <p:nvPr/>
        </p:nvSpPr>
        <p:spPr bwMode="auto">
          <a:xfrm>
            <a:off x="2286000" y="2667000"/>
            <a:ext cx="1371600" cy="2286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Rectangle 6"/>
          <p:cNvSpPr>
            <a:spLocks noChangeArrowheads="1"/>
          </p:cNvSpPr>
          <p:nvPr/>
        </p:nvSpPr>
        <p:spPr bwMode="auto">
          <a:xfrm>
            <a:off x="5867400" y="2590800"/>
            <a:ext cx="2895600" cy="22860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Text Box 7"/>
          <p:cNvSpPr txBox="1">
            <a:spLocks noChangeArrowheads="1"/>
          </p:cNvSpPr>
          <p:nvPr/>
        </p:nvSpPr>
        <p:spPr bwMode="auto">
          <a:xfrm>
            <a:off x="6324600" y="34290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shallow water</a:t>
            </a:r>
          </a:p>
        </p:txBody>
      </p:sp>
      <p:sp>
        <p:nvSpPr>
          <p:cNvPr id="57350" name="Text Box 8"/>
          <p:cNvSpPr txBox="1">
            <a:spLocks noChangeArrowheads="1"/>
          </p:cNvSpPr>
          <p:nvPr/>
        </p:nvSpPr>
        <p:spPr bwMode="auto">
          <a:xfrm>
            <a:off x="2590800" y="3200400"/>
            <a:ext cx="914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deepwater</a:t>
            </a:r>
          </a:p>
        </p:txBody>
      </p:sp>
      <p:sp>
        <p:nvSpPr>
          <p:cNvPr id="57351" name="Text Box 9"/>
          <p:cNvSpPr txBox="1">
            <a:spLocks noChangeArrowheads="1"/>
          </p:cNvSpPr>
          <p:nvPr/>
        </p:nvSpPr>
        <p:spPr bwMode="auto">
          <a:xfrm>
            <a:off x="6096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8 yds</a:t>
            </a:r>
          </a:p>
        </p:txBody>
      </p:sp>
      <p:sp>
        <p:nvSpPr>
          <p:cNvPr id="57352" name="Text Box 10"/>
          <p:cNvSpPr txBox="1">
            <a:spLocks noChangeArrowheads="1"/>
          </p:cNvSpPr>
          <p:nvPr/>
        </p:nvSpPr>
        <p:spPr bwMode="auto">
          <a:xfrm>
            <a:off x="22098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57353" name="Text Box 11"/>
          <p:cNvSpPr txBox="1">
            <a:spLocks noChangeArrowheads="1"/>
          </p:cNvSpPr>
          <p:nvPr/>
        </p:nvSpPr>
        <p:spPr bwMode="auto">
          <a:xfrm>
            <a:off x="6324600" y="55626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10 yds</a:t>
            </a:r>
          </a:p>
        </p:txBody>
      </p:sp>
      <p:sp>
        <p:nvSpPr>
          <p:cNvPr id="57354" name="AutoShape 12"/>
          <p:cNvSpPr>
            <a:spLocks/>
          </p:cNvSpPr>
          <p:nvPr/>
        </p:nvSpPr>
        <p:spPr bwMode="auto">
          <a:xfrm>
            <a:off x="1752600" y="27432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5" name="AutoShape 13"/>
          <p:cNvSpPr>
            <a:spLocks/>
          </p:cNvSpPr>
          <p:nvPr/>
        </p:nvSpPr>
        <p:spPr bwMode="auto">
          <a:xfrm rot="-5400000">
            <a:off x="7239000" y="39624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6" name="AutoShape 14"/>
          <p:cNvSpPr>
            <a:spLocks/>
          </p:cNvSpPr>
          <p:nvPr/>
        </p:nvSpPr>
        <p:spPr bwMode="auto">
          <a:xfrm rot="-5400000">
            <a:off x="27813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Text Box 15"/>
          <p:cNvSpPr txBox="1">
            <a:spLocks noChangeArrowheads="1"/>
          </p:cNvSpPr>
          <p:nvPr/>
        </p:nvSpPr>
        <p:spPr bwMode="auto">
          <a:xfrm>
            <a:off x="4267200" y="32766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8 yds</a:t>
            </a:r>
          </a:p>
        </p:txBody>
      </p:sp>
      <p:sp>
        <p:nvSpPr>
          <p:cNvPr id="57358" name="AutoShape 16"/>
          <p:cNvSpPr>
            <a:spLocks/>
          </p:cNvSpPr>
          <p:nvPr/>
        </p:nvSpPr>
        <p:spPr bwMode="auto">
          <a:xfrm>
            <a:off x="5410200" y="26670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9" name="Rectangle 17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 of the deep end.</a:t>
            </a:r>
          </a:p>
        </p:txBody>
      </p:sp>
    </p:spTree>
    <p:custDataLst>
      <p:tags r:id="rId1"/>
    </p:custData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4000">
              <a:solidFill>
                <a:schemeClr val="tx2"/>
              </a:solidFill>
            </a:endParaRPr>
          </a:p>
        </p:txBody>
      </p:sp>
      <p:sp>
        <p:nvSpPr>
          <p:cNvPr id="58371" name="Rectangle 5"/>
          <p:cNvSpPr>
            <a:spLocks noChangeArrowheads="1"/>
          </p:cNvSpPr>
          <p:nvPr/>
        </p:nvSpPr>
        <p:spPr bwMode="auto">
          <a:xfrm>
            <a:off x="2286000" y="2667000"/>
            <a:ext cx="13716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2" name="Rectangle 6"/>
          <p:cNvSpPr>
            <a:spLocks noChangeArrowheads="1"/>
          </p:cNvSpPr>
          <p:nvPr/>
        </p:nvSpPr>
        <p:spPr bwMode="auto">
          <a:xfrm>
            <a:off x="5867400" y="2590800"/>
            <a:ext cx="2895600" cy="22860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Text Box 7"/>
          <p:cNvSpPr txBox="1">
            <a:spLocks noChangeArrowheads="1"/>
          </p:cNvSpPr>
          <p:nvPr/>
        </p:nvSpPr>
        <p:spPr bwMode="auto">
          <a:xfrm>
            <a:off x="6324600" y="34290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shallow water</a:t>
            </a:r>
          </a:p>
        </p:txBody>
      </p:sp>
      <p:sp>
        <p:nvSpPr>
          <p:cNvPr id="58374" name="Text Box 8"/>
          <p:cNvSpPr txBox="1">
            <a:spLocks noChangeArrowheads="1"/>
          </p:cNvSpPr>
          <p:nvPr/>
        </p:nvSpPr>
        <p:spPr bwMode="auto">
          <a:xfrm>
            <a:off x="2362200" y="3200400"/>
            <a:ext cx="1143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8 x 5 = 40</a:t>
            </a:r>
          </a:p>
        </p:txBody>
      </p:sp>
      <p:sp>
        <p:nvSpPr>
          <p:cNvPr id="58375" name="Text Box 9"/>
          <p:cNvSpPr txBox="1">
            <a:spLocks noChangeArrowheads="1"/>
          </p:cNvSpPr>
          <p:nvPr/>
        </p:nvSpPr>
        <p:spPr bwMode="auto">
          <a:xfrm>
            <a:off x="6096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8 yds</a:t>
            </a:r>
          </a:p>
        </p:txBody>
      </p:sp>
      <p:sp>
        <p:nvSpPr>
          <p:cNvPr id="58376" name="Text Box 10"/>
          <p:cNvSpPr txBox="1">
            <a:spLocks noChangeArrowheads="1"/>
          </p:cNvSpPr>
          <p:nvPr/>
        </p:nvSpPr>
        <p:spPr bwMode="auto">
          <a:xfrm>
            <a:off x="22098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58377" name="Text Box 11"/>
          <p:cNvSpPr txBox="1">
            <a:spLocks noChangeArrowheads="1"/>
          </p:cNvSpPr>
          <p:nvPr/>
        </p:nvSpPr>
        <p:spPr bwMode="auto">
          <a:xfrm>
            <a:off x="6324600" y="55626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10 yds</a:t>
            </a:r>
          </a:p>
        </p:txBody>
      </p:sp>
      <p:sp>
        <p:nvSpPr>
          <p:cNvPr id="58378" name="AutoShape 12"/>
          <p:cNvSpPr>
            <a:spLocks/>
          </p:cNvSpPr>
          <p:nvPr/>
        </p:nvSpPr>
        <p:spPr bwMode="auto">
          <a:xfrm>
            <a:off x="1752600" y="27432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9" name="AutoShape 13"/>
          <p:cNvSpPr>
            <a:spLocks/>
          </p:cNvSpPr>
          <p:nvPr/>
        </p:nvSpPr>
        <p:spPr bwMode="auto">
          <a:xfrm rot="-5400000">
            <a:off x="7239000" y="39624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0" name="AutoShape 14"/>
          <p:cNvSpPr>
            <a:spLocks/>
          </p:cNvSpPr>
          <p:nvPr/>
        </p:nvSpPr>
        <p:spPr bwMode="auto">
          <a:xfrm rot="-5400000">
            <a:off x="27813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1" name="Text Box 15"/>
          <p:cNvSpPr txBox="1">
            <a:spLocks noChangeArrowheads="1"/>
          </p:cNvSpPr>
          <p:nvPr/>
        </p:nvSpPr>
        <p:spPr bwMode="auto">
          <a:xfrm>
            <a:off x="4267200" y="32766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8 yds</a:t>
            </a:r>
          </a:p>
        </p:txBody>
      </p:sp>
      <p:sp>
        <p:nvSpPr>
          <p:cNvPr id="58382" name="AutoShape 16"/>
          <p:cNvSpPr>
            <a:spLocks/>
          </p:cNvSpPr>
          <p:nvPr/>
        </p:nvSpPr>
        <p:spPr bwMode="auto">
          <a:xfrm>
            <a:off x="5410200" y="26670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3" name="Rectangle 17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 of the deep end.</a:t>
            </a:r>
          </a:p>
        </p:txBody>
      </p:sp>
    </p:spTree>
    <p:custDataLst>
      <p:tags r:id="rId1"/>
    </p:custData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4000">
              <a:solidFill>
                <a:schemeClr val="tx2"/>
              </a:solidFill>
            </a:endParaRPr>
          </a:p>
        </p:txBody>
      </p:sp>
      <p:sp>
        <p:nvSpPr>
          <p:cNvPr id="59395" name="Rectangle 5"/>
          <p:cNvSpPr>
            <a:spLocks noChangeArrowheads="1"/>
          </p:cNvSpPr>
          <p:nvPr/>
        </p:nvSpPr>
        <p:spPr bwMode="auto">
          <a:xfrm>
            <a:off x="2286000" y="2667000"/>
            <a:ext cx="13716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6" name="Rectangle 6"/>
          <p:cNvSpPr>
            <a:spLocks noChangeArrowheads="1"/>
          </p:cNvSpPr>
          <p:nvPr/>
        </p:nvSpPr>
        <p:spPr bwMode="auto">
          <a:xfrm>
            <a:off x="5867400" y="2590800"/>
            <a:ext cx="2895600" cy="22860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7" name="Text Box 7"/>
          <p:cNvSpPr txBox="1">
            <a:spLocks noChangeArrowheads="1"/>
          </p:cNvSpPr>
          <p:nvPr/>
        </p:nvSpPr>
        <p:spPr bwMode="auto">
          <a:xfrm>
            <a:off x="6324600" y="34290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shallow water</a:t>
            </a:r>
          </a:p>
        </p:txBody>
      </p:sp>
      <p:sp>
        <p:nvSpPr>
          <p:cNvPr id="59398" name="Text Box 8"/>
          <p:cNvSpPr txBox="1">
            <a:spLocks noChangeArrowheads="1"/>
          </p:cNvSpPr>
          <p:nvPr/>
        </p:nvSpPr>
        <p:spPr bwMode="auto">
          <a:xfrm>
            <a:off x="2362200" y="3200400"/>
            <a:ext cx="1143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8 x 5 = 40</a:t>
            </a:r>
          </a:p>
        </p:txBody>
      </p:sp>
      <p:sp>
        <p:nvSpPr>
          <p:cNvPr id="59399" name="Text Box 9"/>
          <p:cNvSpPr txBox="1">
            <a:spLocks noChangeArrowheads="1"/>
          </p:cNvSpPr>
          <p:nvPr/>
        </p:nvSpPr>
        <p:spPr bwMode="auto">
          <a:xfrm>
            <a:off x="6096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8 yds</a:t>
            </a:r>
          </a:p>
        </p:txBody>
      </p:sp>
      <p:sp>
        <p:nvSpPr>
          <p:cNvPr id="59400" name="Text Box 10"/>
          <p:cNvSpPr txBox="1">
            <a:spLocks noChangeArrowheads="1"/>
          </p:cNvSpPr>
          <p:nvPr/>
        </p:nvSpPr>
        <p:spPr bwMode="auto">
          <a:xfrm>
            <a:off x="22098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59401" name="Text Box 11"/>
          <p:cNvSpPr txBox="1">
            <a:spLocks noChangeArrowheads="1"/>
          </p:cNvSpPr>
          <p:nvPr/>
        </p:nvSpPr>
        <p:spPr bwMode="auto">
          <a:xfrm>
            <a:off x="6324600" y="55626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10 yds</a:t>
            </a:r>
          </a:p>
        </p:txBody>
      </p:sp>
      <p:sp>
        <p:nvSpPr>
          <p:cNvPr id="59402" name="AutoShape 12"/>
          <p:cNvSpPr>
            <a:spLocks/>
          </p:cNvSpPr>
          <p:nvPr/>
        </p:nvSpPr>
        <p:spPr bwMode="auto">
          <a:xfrm>
            <a:off x="1752600" y="27432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3" name="AutoShape 13"/>
          <p:cNvSpPr>
            <a:spLocks/>
          </p:cNvSpPr>
          <p:nvPr/>
        </p:nvSpPr>
        <p:spPr bwMode="auto">
          <a:xfrm rot="-5400000">
            <a:off x="7239000" y="39624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4" name="AutoShape 14"/>
          <p:cNvSpPr>
            <a:spLocks/>
          </p:cNvSpPr>
          <p:nvPr/>
        </p:nvSpPr>
        <p:spPr bwMode="auto">
          <a:xfrm rot="-5400000">
            <a:off x="27813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5" name="Text Box 15"/>
          <p:cNvSpPr txBox="1">
            <a:spLocks noChangeArrowheads="1"/>
          </p:cNvSpPr>
          <p:nvPr/>
        </p:nvSpPr>
        <p:spPr bwMode="auto">
          <a:xfrm>
            <a:off x="4267200" y="32766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8 yds</a:t>
            </a:r>
          </a:p>
        </p:txBody>
      </p:sp>
      <p:sp>
        <p:nvSpPr>
          <p:cNvPr id="59406" name="AutoShape 16"/>
          <p:cNvSpPr>
            <a:spLocks/>
          </p:cNvSpPr>
          <p:nvPr/>
        </p:nvSpPr>
        <p:spPr bwMode="auto">
          <a:xfrm>
            <a:off x="5410200" y="26670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7" name="Rectangle 17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 of the shallow end.</a:t>
            </a:r>
          </a:p>
        </p:txBody>
      </p:sp>
    </p:spTree>
    <p:custDataLst>
      <p:tags r:id="rId1"/>
    </p:custData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4000">
              <a:solidFill>
                <a:schemeClr val="tx2"/>
              </a:solidFill>
            </a:endParaRPr>
          </a:p>
        </p:txBody>
      </p:sp>
      <p:sp>
        <p:nvSpPr>
          <p:cNvPr id="60419" name="Rectangle 5"/>
          <p:cNvSpPr>
            <a:spLocks noChangeArrowheads="1"/>
          </p:cNvSpPr>
          <p:nvPr/>
        </p:nvSpPr>
        <p:spPr bwMode="auto">
          <a:xfrm>
            <a:off x="2286000" y="2667000"/>
            <a:ext cx="13716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0" name="Rectangle 6"/>
          <p:cNvSpPr>
            <a:spLocks noChangeArrowheads="1"/>
          </p:cNvSpPr>
          <p:nvPr/>
        </p:nvSpPr>
        <p:spPr bwMode="auto">
          <a:xfrm>
            <a:off x="5867400" y="2590800"/>
            <a:ext cx="28956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1" name="Text Box 7"/>
          <p:cNvSpPr txBox="1">
            <a:spLocks noChangeArrowheads="1"/>
          </p:cNvSpPr>
          <p:nvPr/>
        </p:nvSpPr>
        <p:spPr bwMode="auto">
          <a:xfrm>
            <a:off x="6172200" y="3429000"/>
            <a:ext cx="243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8 x 10 = 80</a:t>
            </a:r>
          </a:p>
        </p:txBody>
      </p:sp>
      <p:sp>
        <p:nvSpPr>
          <p:cNvPr id="60422" name="Text Box 8"/>
          <p:cNvSpPr txBox="1">
            <a:spLocks noChangeArrowheads="1"/>
          </p:cNvSpPr>
          <p:nvPr/>
        </p:nvSpPr>
        <p:spPr bwMode="auto">
          <a:xfrm>
            <a:off x="2362200" y="3200400"/>
            <a:ext cx="1143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8 x 5 = 40</a:t>
            </a:r>
          </a:p>
        </p:txBody>
      </p:sp>
      <p:sp>
        <p:nvSpPr>
          <p:cNvPr id="60423" name="Text Box 9"/>
          <p:cNvSpPr txBox="1">
            <a:spLocks noChangeArrowheads="1"/>
          </p:cNvSpPr>
          <p:nvPr/>
        </p:nvSpPr>
        <p:spPr bwMode="auto">
          <a:xfrm>
            <a:off x="6096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8 yds</a:t>
            </a:r>
          </a:p>
        </p:txBody>
      </p:sp>
      <p:sp>
        <p:nvSpPr>
          <p:cNvPr id="60424" name="Text Box 10"/>
          <p:cNvSpPr txBox="1">
            <a:spLocks noChangeArrowheads="1"/>
          </p:cNvSpPr>
          <p:nvPr/>
        </p:nvSpPr>
        <p:spPr bwMode="auto">
          <a:xfrm>
            <a:off x="22098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60425" name="Text Box 11"/>
          <p:cNvSpPr txBox="1">
            <a:spLocks noChangeArrowheads="1"/>
          </p:cNvSpPr>
          <p:nvPr/>
        </p:nvSpPr>
        <p:spPr bwMode="auto">
          <a:xfrm>
            <a:off x="6324600" y="55626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10 yds</a:t>
            </a:r>
          </a:p>
        </p:txBody>
      </p:sp>
      <p:sp>
        <p:nvSpPr>
          <p:cNvPr id="60426" name="AutoShape 12"/>
          <p:cNvSpPr>
            <a:spLocks/>
          </p:cNvSpPr>
          <p:nvPr/>
        </p:nvSpPr>
        <p:spPr bwMode="auto">
          <a:xfrm>
            <a:off x="1752600" y="27432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7" name="AutoShape 13"/>
          <p:cNvSpPr>
            <a:spLocks/>
          </p:cNvSpPr>
          <p:nvPr/>
        </p:nvSpPr>
        <p:spPr bwMode="auto">
          <a:xfrm rot="-5400000">
            <a:off x="7239000" y="39624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8" name="AutoShape 14"/>
          <p:cNvSpPr>
            <a:spLocks/>
          </p:cNvSpPr>
          <p:nvPr/>
        </p:nvSpPr>
        <p:spPr bwMode="auto">
          <a:xfrm rot="-5400000">
            <a:off x="27813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9" name="Text Box 15"/>
          <p:cNvSpPr txBox="1">
            <a:spLocks noChangeArrowheads="1"/>
          </p:cNvSpPr>
          <p:nvPr/>
        </p:nvSpPr>
        <p:spPr bwMode="auto">
          <a:xfrm>
            <a:off x="4267200" y="32766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8 yds</a:t>
            </a:r>
          </a:p>
        </p:txBody>
      </p:sp>
      <p:sp>
        <p:nvSpPr>
          <p:cNvPr id="60430" name="AutoShape 16"/>
          <p:cNvSpPr>
            <a:spLocks/>
          </p:cNvSpPr>
          <p:nvPr/>
        </p:nvSpPr>
        <p:spPr bwMode="auto">
          <a:xfrm>
            <a:off x="5410200" y="26670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1" name="Rectangle 17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 of the shallow end.</a:t>
            </a:r>
          </a:p>
        </p:txBody>
      </p:sp>
    </p:spTree>
    <p:custDataLst>
      <p:tags r:id="rId1"/>
    </p:custData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4000">
              <a:solidFill>
                <a:schemeClr val="tx2"/>
              </a:solidFill>
            </a:endParaRPr>
          </a:p>
        </p:txBody>
      </p:sp>
      <p:sp>
        <p:nvSpPr>
          <p:cNvPr id="61443" name="Rectangle 5"/>
          <p:cNvSpPr>
            <a:spLocks noChangeArrowheads="1"/>
          </p:cNvSpPr>
          <p:nvPr/>
        </p:nvSpPr>
        <p:spPr bwMode="auto">
          <a:xfrm>
            <a:off x="2286000" y="2667000"/>
            <a:ext cx="13716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4" name="Rectangle 6"/>
          <p:cNvSpPr>
            <a:spLocks noChangeArrowheads="1"/>
          </p:cNvSpPr>
          <p:nvPr/>
        </p:nvSpPr>
        <p:spPr bwMode="auto">
          <a:xfrm>
            <a:off x="5867400" y="2590800"/>
            <a:ext cx="28956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5" name="Text Box 7"/>
          <p:cNvSpPr txBox="1">
            <a:spLocks noChangeArrowheads="1"/>
          </p:cNvSpPr>
          <p:nvPr/>
        </p:nvSpPr>
        <p:spPr bwMode="auto">
          <a:xfrm>
            <a:off x="6172200" y="3429000"/>
            <a:ext cx="243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8 x 10 = 80</a:t>
            </a:r>
          </a:p>
        </p:txBody>
      </p:sp>
      <p:sp>
        <p:nvSpPr>
          <p:cNvPr id="61446" name="Text Box 8"/>
          <p:cNvSpPr txBox="1">
            <a:spLocks noChangeArrowheads="1"/>
          </p:cNvSpPr>
          <p:nvPr/>
        </p:nvSpPr>
        <p:spPr bwMode="auto">
          <a:xfrm>
            <a:off x="2362200" y="3200400"/>
            <a:ext cx="1143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8 x 5 = 40</a:t>
            </a:r>
          </a:p>
        </p:txBody>
      </p:sp>
      <p:sp>
        <p:nvSpPr>
          <p:cNvPr id="61447" name="Text Box 9"/>
          <p:cNvSpPr txBox="1">
            <a:spLocks noChangeArrowheads="1"/>
          </p:cNvSpPr>
          <p:nvPr/>
        </p:nvSpPr>
        <p:spPr bwMode="auto">
          <a:xfrm>
            <a:off x="6096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8 yds</a:t>
            </a:r>
          </a:p>
        </p:txBody>
      </p:sp>
      <p:sp>
        <p:nvSpPr>
          <p:cNvPr id="61448" name="Text Box 10"/>
          <p:cNvSpPr txBox="1">
            <a:spLocks noChangeArrowheads="1"/>
          </p:cNvSpPr>
          <p:nvPr/>
        </p:nvSpPr>
        <p:spPr bwMode="auto">
          <a:xfrm>
            <a:off x="22098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61449" name="Text Box 11"/>
          <p:cNvSpPr txBox="1">
            <a:spLocks noChangeArrowheads="1"/>
          </p:cNvSpPr>
          <p:nvPr/>
        </p:nvSpPr>
        <p:spPr bwMode="auto">
          <a:xfrm>
            <a:off x="6324600" y="55626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10 yds</a:t>
            </a:r>
          </a:p>
        </p:txBody>
      </p:sp>
      <p:sp>
        <p:nvSpPr>
          <p:cNvPr id="61450" name="AutoShape 12"/>
          <p:cNvSpPr>
            <a:spLocks/>
          </p:cNvSpPr>
          <p:nvPr/>
        </p:nvSpPr>
        <p:spPr bwMode="auto">
          <a:xfrm>
            <a:off x="1752600" y="27432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AutoShape 13"/>
          <p:cNvSpPr>
            <a:spLocks/>
          </p:cNvSpPr>
          <p:nvPr/>
        </p:nvSpPr>
        <p:spPr bwMode="auto">
          <a:xfrm rot="-5400000">
            <a:off x="7239000" y="39624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2" name="AutoShape 14"/>
          <p:cNvSpPr>
            <a:spLocks/>
          </p:cNvSpPr>
          <p:nvPr/>
        </p:nvSpPr>
        <p:spPr bwMode="auto">
          <a:xfrm rot="-5400000">
            <a:off x="27813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3" name="Text Box 15"/>
          <p:cNvSpPr txBox="1">
            <a:spLocks noChangeArrowheads="1"/>
          </p:cNvSpPr>
          <p:nvPr/>
        </p:nvSpPr>
        <p:spPr bwMode="auto">
          <a:xfrm>
            <a:off x="4267200" y="32766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8 yds</a:t>
            </a:r>
          </a:p>
        </p:txBody>
      </p:sp>
      <p:sp>
        <p:nvSpPr>
          <p:cNvPr id="61454" name="AutoShape 16"/>
          <p:cNvSpPr>
            <a:spLocks/>
          </p:cNvSpPr>
          <p:nvPr/>
        </p:nvSpPr>
        <p:spPr bwMode="auto">
          <a:xfrm>
            <a:off x="5410200" y="26670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5" name="Rectangle 17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Now sum the two areas together.</a:t>
            </a:r>
          </a:p>
        </p:txBody>
      </p:sp>
    </p:spTree>
    <p:custDataLst>
      <p:tags r:id="rId1"/>
    </p:custData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4000">
              <a:solidFill>
                <a:schemeClr val="tx2"/>
              </a:solidFill>
            </a:endParaRPr>
          </a:p>
        </p:txBody>
      </p:sp>
      <p:sp>
        <p:nvSpPr>
          <p:cNvPr id="62467" name="Rectangle 5"/>
          <p:cNvSpPr>
            <a:spLocks noChangeArrowheads="1"/>
          </p:cNvSpPr>
          <p:nvPr/>
        </p:nvSpPr>
        <p:spPr bwMode="auto">
          <a:xfrm>
            <a:off x="2286000" y="2667000"/>
            <a:ext cx="13716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8" name="Rectangle 6"/>
          <p:cNvSpPr>
            <a:spLocks noChangeArrowheads="1"/>
          </p:cNvSpPr>
          <p:nvPr/>
        </p:nvSpPr>
        <p:spPr bwMode="auto">
          <a:xfrm>
            <a:off x="5867400" y="2590800"/>
            <a:ext cx="28956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9" name="Text Box 7"/>
          <p:cNvSpPr txBox="1">
            <a:spLocks noChangeArrowheads="1"/>
          </p:cNvSpPr>
          <p:nvPr/>
        </p:nvSpPr>
        <p:spPr bwMode="auto">
          <a:xfrm>
            <a:off x="6096000" y="3200400"/>
            <a:ext cx="243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	80</a:t>
            </a:r>
          </a:p>
        </p:txBody>
      </p:sp>
      <p:sp>
        <p:nvSpPr>
          <p:cNvPr id="62470" name="Text Box 8"/>
          <p:cNvSpPr txBox="1">
            <a:spLocks noChangeArrowheads="1"/>
          </p:cNvSpPr>
          <p:nvPr/>
        </p:nvSpPr>
        <p:spPr bwMode="auto">
          <a:xfrm>
            <a:off x="2362200" y="32004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  40</a:t>
            </a:r>
          </a:p>
        </p:txBody>
      </p:sp>
      <p:sp>
        <p:nvSpPr>
          <p:cNvPr id="62471" name="Text Box 9"/>
          <p:cNvSpPr txBox="1">
            <a:spLocks noChangeArrowheads="1"/>
          </p:cNvSpPr>
          <p:nvPr/>
        </p:nvSpPr>
        <p:spPr bwMode="auto">
          <a:xfrm>
            <a:off x="6096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8 yds</a:t>
            </a:r>
          </a:p>
        </p:txBody>
      </p:sp>
      <p:sp>
        <p:nvSpPr>
          <p:cNvPr id="62472" name="Text Box 10"/>
          <p:cNvSpPr txBox="1">
            <a:spLocks noChangeArrowheads="1"/>
          </p:cNvSpPr>
          <p:nvPr/>
        </p:nvSpPr>
        <p:spPr bwMode="auto">
          <a:xfrm>
            <a:off x="22098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62473" name="Text Box 11"/>
          <p:cNvSpPr txBox="1">
            <a:spLocks noChangeArrowheads="1"/>
          </p:cNvSpPr>
          <p:nvPr/>
        </p:nvSpPr>
        <p:spPr bwMode="auto">
          <a:xfrm>
            <a:off x="6324600" y="55626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10 yds</a:t>
            </a:r>
          </a:p>
        </p:txBody>
      </p:sp>
      <p:sp>
        <p:nvSpPr>
          <p:cNvPr id="62474" name="AutoShape 12"/>
          <p:cNvSpPr>
            <a:spLocks/>
          </p:cNvSpPr>
          <p:nvPr/>
        </p:nvSpPr>
        <p:spPr bwMode="auto">
          <a:xfrm>
            <a:off x="1752600" y="27432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5" name="AutoShape 13"/>
          <p:cNvSpPr>
            <a:spLocks/>
          </p:cNvSpPr>
          <p:nvPr/>
        </p:nvSpPr>
        <p:spPr bwMode="auto">
          <a:xfrm rot="-5400000">
            <a:off x="7239000" y="39624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6" name="AutoShape 14"/>
          <p:cNvSpPr>
            <a:spLocks/>
          </p:cNvSpPr>
          <p:nvPr/>
        </p:nvSpPr>
        <p:spPr bwMode="auto">
          <a:xfrm rot="-5400000">
            <a:off x="27813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7" name="Rectangle 17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Now sum the two areas together.</a:t>
            </a:r>
          </a:p>
        </p:txBody>
      </p:sp>
      <p:sp>
        <p:nvSpPr>
          <p:cNvPr id="62478" name="Text Box 18"/>
          <p:cNvSpPr txBox="1">
            <a:spLocks noChangeArrowheads="1"/>
          </p:cNvSpPr>
          <p:nvPr/>
        </p:nvSpPr>
        <p:spPr bwMode="auto">
          <a:xfrm>
            <a:off x="4419600" y="3276600"/>
            <a:ext cx="1143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/>
              <a:t>+</a:t>
            </a: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 eaLnBrk="1" hangingPunct="1"/>
            <a:r>
              <a:rPr lang="en-US" sz="1200" smtClean="0"/>
              <a:t>Example 1-1c</a:t>
            </a: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0530" name="Picture 50" descr="your tur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104" descr="3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210425" y="104775"/>
            <a:ext cx="1695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14"/>
          <p:cNvGrpSpPr>
            <a:grpSpLocks/>
          </p:cNvGrpSpPr>
          <p:nvPr/>
        </p:nvGrpSpPr>
        <p:grpSpPr bwMode="auto">
          <a:xfrm>
            <a:off x="619125" y="1279525"/>
            <a:ext cx="7947025" cy="1825625"/>
            <a:chOff x="390" y="806"/>
            <a:chExt cx="5006" cy="1150"/>
          </a:xfrm>
        </p:grpSpPr>
        <p:sp>
          <p:nvSpPr>
            <p:cNvPr id="8206" name="Text Box 105"/>
            <p:cNvSpPr txBox="1">
              <a:spLocks noChangeArrowheads="1"/>
            </p:cNvSpPr>
            <p:nvPr/>
          </p:nvSpPr>
          <p:spPr bwMode="black">
            <a:xfrm>
              <a:off x="390" y="806"/>
              <a:ext cx="5006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b="1">
                  <a:solidFill>
                    <a:srgbClr val="FFEB55"/>
                  </a:solidFill>
                </a:rPr>
                <a:t>Use the Distributive Property to write each expression as an equivalent expression. Then evaluate the expression. </a:t>
              </a:r>
              <a:br>
                <a:rPr lang="en-US" b="1">
                  <a:solidFill>
                    <a:srgbClr val="FFEB55"/>
                  </a:solidFill>
                </a:rPr>
              </a:br>
              <a:endParaRPr lang="en-US" b="1">
                <a:solidFill>
                  <a:srgbClr val="FFEB55"/>
                </a:solidFill>
              </a:endParaRPr>
            </a:p>
            <a:p>
              <a:pPr eaLnBrk="1" hangingPunct="1">
                <a:spcBef>
                  <a:spcPct val="20000"/>
                </a:spcBef>
              </a:pPr>
              <a:r>
                <a:rPr lang="en-US" b="1">
                  <a:solidFill>
                    <a:srgbClr val="FFEB55"/>
                  </a:solidFill>
                </a:rPr>
                <a:t>a.</a:t>
              </a:r>
              <a:br>
                <a:rPr lang="en-US" b="1">
                  <a:solidFill>
                    <a:srgbClr val="FFEB55"/>
                  </a:solidFill>
                </a:rPr>
              </a:br>
              <a:endParaRPr lang="en-US" b="1">
                <a:solidFill>
                  <a:srgbClr val="FFEB55"/>
                </a:solidFill>
              </a:endParaRPr>
            </a:p>
            <a:p>
              <a:pPr eaLnBrk="1" hangingPunct="1">
                <a:spcBef>
                  <a:spcPct val="20000"/>
                </a:spcBef>
              </a:pPr>
              <a:r>
                <a:rPr lang="en-US" b="1">
                  <a:solidFill>
                    <a:srgbClr val="FFEB55"/>
                  </a:solidFill>
                </a:rPr>
                <a:t>b.</a:t>
              </a:r>
            </a:p>
          </p:txBody>
        </p:sp>
        <p:pic>
          <p:nvPicPr>
            <p:cNvPr id="8207" name="Picture 106" descr="Eqn1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672" y="1392"/>
              <a:ext cx="684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8" name="Picture 107" descr="Eqn1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672" y="1728"/>
              <a:ext cx="678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115"/>
          <p:cNvGrpSpPr>
            <a:grpSpLocks/>
          </p:cNvGrpSpPr>
          <p:nvPr/>
        </p:nvGrpSpPr>
        <p:grpSpPr bwMode="auto">
          <a:xfrm>
            <a:off x="3124200" y="2209800"/>
            <a:ext cx="3209925" cy="420688"/>
            <a:chOff x="2132" y="1725"/>
            <a:chExt cx="2022" cy="265"/>
          </a:xfrm>
        </p:grpSpPr>
        <p:pic>
          <p:nvPicPr>
            <p:cNvPr id="8204" name="Picture 108" descr="Eqn19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3074" y="1759"/>
              <a:ext cx="1080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05" name="Text Box 110"/>
            <p:cNvSpPr txBox="1">
              <a:spLocks noChangeArrowheads="1"/>
            </p:cNvSpPr>
            <p:nvPr/>
          </p:nvSpPr>
          <p:spPr bwMode="black">
            <a:xfrm>
              <a:off x="2132" y="1725"/>
              <a:ext cx="1111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314450" indent="-13144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EB55"/>
                  </a:solidFill>
                </a:rPr>
                <a:t>Answer:</a:t>
              </a:r>
              <a:endParaRPr lang="en-US" sz="28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116"/>
          <p:cNvGrpSpPr>
            <a:grpSpLocks/>
          </p:cNvGrpSpPr>
          <p:nvPr/>
        </p:nvGrpSpPr>
        <p:grpSpPr bwMode="auto">
          <a:xfrm>
            <a:off x="3124200" y="2819400"/>
            <a:ext cx="3222625" cy="420688"/>
            <a:chOff x="2130" y="2228"/>
            <a:chExt cx="2030" cy="265"/>
          </a:xfrm>
        </p:grpSpPr>
        <p:pic>
          <p:nvPicPr>
            <p:cNvPr id="8202" name="Picture 109" descr="Eqn20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3074" y="2262"/>
              <a:ext cx="1086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03" name="Text Box 113"/>
            <p:cNvSpPr txBox="1">
              <a:spLocks noChangeArrowheads="1"/>
            </p:cNvSpPr>
            <p:nvPr/>
          </p:nvSpPr>
          <p:spPr bwMode="black">
            <a:xfrm>
              <a:off x="2130" y="2228"/>
              <a:ext cx="1111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314450" indent="-13144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EB55"/>
                  </a:solidFill>
                </a:rPr>
                <a:t>Answer:</a:t>
              </a:r>
              <a:endParaRPr lang="en-US" sz="28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4000">
              <a:solidFill>
                <a:schemeClr val="tx2"/>
              </a:solidFill>
            </a:endParaRPr>
          </a:p>
        </p:txBody>
      </p:sp>
      <p:sp>
        <p:nvSpPr>
          <p:cNvPr id="63491" name="Rectangle 5"/>
          <p:cNvSpPr>
            <a:spLocks noChangeArrowheads="1"/>
          </p:cNvSpPr>
          <p:nvPr/>
        </p:nvSpPr>
        <p:spPr bwMode="auto">
          <a:xfrm>
            <a:off x="2286000" y="2667000"/>
            <a:ext cx="13716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2" name="Rectangle 6"/>
          <p:cNvSpPr>
            <a:spLocks noChangeArrowheads="1"/>
          </p:cNvSpPr>
          <p:nvPr/>
        </p:nvSpPr>
        <p:spPr bwMode="auto">
          <a:xfrm>
            <a:off x="3657600" y="2667000"/>
            <a:ext cx="28956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Text Box 7"/>
          <p:cNvSpPr txBox="1">
            <a:spLocks noChangeArrowheads="1"/>
          </p:cNvSpPr>
          <p:nvPr/>
        </p:nvSpPr>
        <p:spPr bwMode="auto">
          <a:xfrm>
            <a:off x="3886200" y="3276600"/>
            <a:ext cx="243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	80</a:t>
            </a:r>
          </a:p>
        </p:txBody>
      </p:sp>
      <p:sp>
        <p:nvSpPr>
          <p:cNvPr id="63494" name="Text Box 8"/>
          <p:cNvSpPr txBox="1">
            <a:spLocks noChangeArrowheads="1"/>
          </p:cNvSpPr>
          <p:nvPr/>
        </p:nvSpPr>
        <p:spPr bwMode="auto">
          <a:xfrm>
            <a:off x="2362200" y="32004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  40</a:t>
            </a:r>
          </a:p>
        </p:txBody>
      </p:sp>
      <p:sp>
        <p:nvSpPr>
          <p:cNvPr id="63495" name="Text Box 9"/>
          <p:cNvSpPr txBox="1">
            <a:spLocks noChangeArrowheads="1"/>
          </p:cNvSpPr>
          <p:nvPr/>
        </p:nvSpPr>
        <p:spPr bwMode="auto">
          <a:xfrm>
            <a:off x="6096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8 yds</a:t>
            </a:r>
          </a:p>
        </p:txBody>
      </p:sp>
      <p:sp>
        <p:nvSpPr>
          <p:cNvPr id="63496" name="Text Box 10"/>
          <p:cNvSpPr txBox="1">
            <a:spLocks noChangeArrowheads="1"/>
          </p:cNvSpPr>
          <p:nvPr/>
        </p:nvSpPr>
        <p:spPr bwMode="auto">
          <a:xfrm>
            <a:off x="22098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63497" name="Text Box 11"/>
          <p:cNvSpPr txBox="1">
            <a:spLocks noChangeArrowheads="1"/>
          </p:cNvSpPr>
          <p:nvPr/>
        </p:nvSpPr>
        <p:spPr bwMode="auto">
          <a:xfrm>
            <a:off x="41148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10 yds</a:t>
            </a:r>
          </a:p>
        </p:txBody>
      </p:sp>
      <p:sp>
        <p:nvSpPr>
          <p:cNvPr id="63498" name="AutoShape 12"/>
          <p:cNvSpPr>
            <a:spLocks/>
          </p:cNvSpPr>
          <p:nvPr/>
        </p:nvSpPr>
        <p:spPr bwMode="auto">
          <a:xfrm>
            <a:off x="1752600" y="27432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9" name="AutoShape 13"/>
          <p:cNvSpPr>
            <a:spLocks/>
          </p:cNvSpPr>
          <p:nvPr/>
        </p:nvSpPr>
        <p:spPr bwMode="auto">
          <a:xfrm rot="-5400000">
            <a:off x="50292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0" name="AutoShape 14"/>
          <p:cNvSpPr>
            <a:spLocks/>
          </p:cNvSpPr>
          <p:nvPr/>
        </p:nvSpPr>
        <p:spPr bwMode="auto">
          <a:xfrm rot="-5400000">
            <a:off x="27813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1" name="Rectangle 15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40 + 80 = 120 square yards</a:t>
            </a:r>
          </a:p>
        </p:txBody>
      </p:sp>
    </p:spTree>
    <p:custDataLst>
      <p:tags r:id="rId1"/>
    </p:custData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Write an expression that shows how to find the area of the rectangle and uses the distributive property.</a:t>
            </a:r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2590800" y="2667000"/>
            <a:ext cx="13716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3962400" y="2667000"/>
            <a:ext cx="28956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7" name="Text Box 7"/>
          <p:cNvSpPr txBox="1">
            <a:spLocks noChangeArrowheads="1"/>
          </p:cNvSpPr>
          <p:nvPr/>
        </p:nvSpPr>
        <p:spPr bwMode="auto">
          <a:xfrm>
            <a:off x="914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9 yds</a:t>
            </a:r>
          </a:p>
        </p:txBody>
      </p:sp>
      <p:sp>
        <p:nvSpPr>
          <p:cNvPr id="64518" name="Text Box 8"/>
          <p:cNvSpPr txBox="1">
            <a:spLocks noChangeArrowheads="1"/>
          </p:cNvSpPr>
          <p:nvPr/>
        </p:nvSpPr>
        <p:spPr bwMode="auto">
          <a:xfrm>
            <a:off x="25146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64519" name="Text Box 9"/>
          <p:cNvSpPr txBox="1">
            <a:spLocks noChangeArrowheads="1"/>
          </p:cNvSpPr>
          <p:nvPr/>
        </p:nvSpPr>
        <p:spPr bwMode="auto">
          <a:xfrm>
            <a:off x="47244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20 yds</a:t>
            </a:r>
          </a:p>
        </p:txBody>
      </p:sp>
      <p:sp>
        <p:nvSpPr>
          <p:cNvPr id="64520" name="AutoShape 10"/>
          <p:cNvSpPr>
            <a:spLocks/>
          </p:cNvSpPr>
          <p:nvPr/>
        </p:nvSpPr>
        <p:spPr bwMode="auto">
          <a:xfrm>
            <a:off x="2057400" y="27432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1" name="AutoShape 11"/>
          <p:cNvSpPr>
            <a:spLocks/>
          </p:cNvSpPr>
          <p:nvPr/>
        </p:nvSpPr>
        <p:spPr bwMode="auto">
          <a:xfrm rot="-5400000">
            <a:off x="53340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2" name="AutoShape 12"/>
          <p:cNvSpPr>
            <a:spLocks/>
          </p:cNvSpPr>
          <p:nvPr/>
        </p:nvSpPr>
        <p:spPr bwMode="auto">
          <a:xfrm rot="-5400000">
            <a:off x="30861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areas for each individual rectangle.</a:t>
            </a: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2133600" y="2667000"/>
            <a:ext cx="13716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4724400" y="2667000"/>
            <a:ext cx="28956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4572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9 yds</a:t>
            </a: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20574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47244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20 yds</a:t>
            </a:r>
          </a:p>
        </p:txBody>
      </p:sp>
      <p:sp>
        <p:nvSpPr>
          <p:cNvPr id="65544" name="AutoShape 8"/>
          <p:cNvSpPr>
            <a:spLocks/>
          </p:cNvSpPr>
          <p:nvPr/>
        </p:nvSpPr>
        <p:spPr bwMode="auto">
          <a:xfrm>
            <a:off x="1600200" y="27432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5" name="AutoShape 9"/>
          <p:cNvSpPr>
            <a:spLocks/>
          </p:cNvSpPr>
          <p:nvPr/>
        </p:nvSpPr>
        <p:spPr bwMode="auto">
          <a:xfrm rot="-5400000">
            <a:off x="60960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6" name="AutoShape 10"/>
          <p:cNvSpPr>
            <a:spLocks/>
          </p:cNvSpPr>
          <p:nvPr/>
        </p:nvSpPr>
        <p:spPr bwMode="auto">
          <a:xfrm rot="-5400000">
            <a:off x="26289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areas for each individual rectangle.</a:t>
            </a:r>
          </a:p>
        </p:txBody>
      </p:sp>
      <p:sp>
        <p:nvSpPr>
          <p:cNvPr id="66563" name="Rectangle 5"/>
          <p:cNvSpPr>
            <a:spLocks noChangeArrowheads="1"/>
          </p:cNvSpPr>
          <p:nvPr/>
        </p:nvSpPr>
        <p:spPr bwMode="auto">
          <a:xfrm>
            <a:off x="2133600" y="2667000"/>
            <a:ext cx="13716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4" name="Rectangle 6"/>
          <p:cNvSpPr>
            <a:spLocks noChangeArrowheads="1"/>
          </p:cNvSpPr>
          <p:nvPr/>
        </p:nvSpPr>
        <p:spPr bwMode="auto">
          <a:xfrm>
            <a:off x="4724400" y="2667000"/>
            <a:ext cx="28956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5" name="Text Box 7"/>
          <p:cNvSpPr txBox="1">
            <a:spLocks noChangeArrowheads="1"/>
          </p:cNvSpPr>
          <p:nvPr/>
        </p:nvSpPr>
        <p:spPr bwMode="auto">
          <a:xfrm>
            <a:off x="4572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9 yds</a:t>
            </a:r>
          </a:p>
        </p:txBody>
      </p:sp>
      <p:sp>
        <p:nvSpPr>
          <p:cNvPr id="66566" name="Text Box 8"/>
          <p:cNvSpPr txBox="1">
            <a:spLocks noChangeArrowheads="1"/>
          </p:cNvSpPr>
          <p:nvPr/>
        </p:nvSpPr>
        <p:spPr bwMode="auto">
          <a:xfrm>
            <a:off x="20574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66567" name="Text Box 9"/>
          <p:cNvSpPr txBox="1">
            <a:spLocks noChangeArrowheads="1"/>
          </p:cNvSpPr>
          <p:nvPr/>
        </p:nvSpPr>
        <p:spPr bwMode="auto">
          <a:xfrm>
            <a:off x="47244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20 yds</a:t>
            </a:r>
          </a:p>
        </p:txBody>
      </p:sp>
      <p:sp>
        <p:nvSpPr>
          <p:cNvPr id="66568" name="AutoShape 10"/>
          <p:cNvSpPr>
            <a:spLocks/>
          </p:cNvSpPr>
          <p:nvPr/>
        </p:nvSpPr>
        <p:spPr bwMode="auto">
          <a:xfrm>
            <a:off x="1600200" y="27432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9" name="AutoShape 11"/>
          <p:cNvSpPr>
            <a:spLocks/>
          </p:cNvSpPr>
          <p:nvPr/>
        </p:nvSpPr>
        <p:spPr bwMode="auto">
          <a:xfrm rot="-5400000">
            <a:off x="60960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0" name="AutoShape 12"/>
          <p:cNvSpPr>
            <a:spLocks/>
          </p:cNvSpPr>
          <p:nvPr/>
        </p:nvSpPr>
        <p:spPr bwMode="auto">
          <a:xfrm rot="-5400000">
            <a:off x="26289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1" name="Text Box 13"/>
          <p:cNvSpPr txBox="1">
            <a:spLocks noChangeArrowheads="1"/>
          </p:cNvSpPr>
          <p:nvPr/>
        </p:nvSpPr>
        <p:spPr bwMode="auto">
          <a:xfrm>
            <a:off x="2362200" y="3505200"/>
            <a:ext cx="121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(9 x 5)</a:t>
            </a:r>
          </a:p>
        </p:txBody>
      </p:sp>
    </p:spTree>
    <p:custDataLst>
      <p:tags r:id="rId1"/>
    </p:custData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areas for each individual rectangle.</a:t>
            </a:r>
          </a:p>
        </p:txBody>
      </p:sp>
      <p:sp>
        <p:nvSpPr>
          <p:cNvPr id="67587" name="Rectangle 5"/>
          <p:cNvSpPr>
            <a:spLocks noChangeArrowheads="1"/>
          </p:cNvSpPr>
          <p:nvPr/>
        </p:nvSpPr>
        <p:spPr bwMode="auto">
          <a:xfrm>
            <a:off x="2133600" y="2667000"/>
            <a:ext cx="13716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88" name="Rectangle 6"/>
          <p:cNvSpPr>
            <a:spLocks noChangeArrowheads="1"/>
          </p:cNvSpPr>
          <p:nvPr/>
        </p:nvSpPr>
        <p:spPr bwMode="auto">
          <a:xfrm>
            <a:off x="4724400" y="2667000"/>
            <a:ext cx="28956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89" name="Text Box 7"/>
          <p:cNvSpPr txBox="1">
            <a:spLocks noChangeArrowheads="1"/>
          </p:cNvSpPr>
          <p:nvPr/>
        </p:nvSpPr>
        <p:spPr bwMode="auto">
          <a:xfrm>
            <a:off x="4572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9 yds</a:t>
            </a:r>
          </a:p>
        </p:txBody>
      </p:sp>
      <p:sp>
        <p:nvSpPr>
          <p:cNvPr id="67590" name="Text Box 8"/>
          <p:cNvSpPr txBox="1">
            <a:spLocks noChangeArrowheads="1"/>
          </p:cNvSpPr>
          <p:nvPr/>
        </p:nvSpPr>
        <p:spPr bwMode="auto">
          <a:xfrm>
            <a:off x="20574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67591" name="Text Box 9"/>
          <p:cNvSpPr txBox="1">
            <a:spLocks noChangeArrowheads="1"/>
          </p:cNvSpPr>
          <p:nvPr/>
        </p:nvSpPr>
        <p:spPr bwMode="auto">
          <a:xfrm>
            <a:off x="47244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20 yds</a:t>
            </a:r>
          </a:p>
        </p:txBody>
      </p:sp>
      <p:sp>
        <p:nvSpPr>
          <p:cNvPr id="67592" name="AutoShape 10"/>
          <p:cNvSpPr>
            <a:spLocks/>
          </p:cNvSpPr>
          <p:nvPr/>
        </p:nvSpPr>
        <p:spPr bwMode="auto">
          <a:xfrm>
            <a:off x="1600200" y="27432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3" name="AutoShape 11"/>
          <p:cNvSpPr>
            <a:spLocks/>
          </p:cNvSpPr>
          <p:nvPr/>
        </p:nvSpPr>
        <p:spPr bwMode="auto">
          <a:xfrm rot="-5400000">
            <a:off x="60960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4" name="AutoShape 12"/>
          <p:cNvSpPr>
            <a:spLocks/>
          </p:cNvSpPr>
          <p:nvPr/>
        </p:nvSpPr>
        <p:spPr bwMode="auto">
          <a:xfrm rot="-5400000">
            <a:off x="26289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5" name="Text Box 13"/>
          <p:cNvSpPr txBox="1">
            <a:spLocks noChangeArrowheads="1"/>
          </p:cNvSpPr>
          <p:nvPr/>
        </p:nvSpPr>
        <p:spPr bwMode="auto">
          <a:xfrm>
            <a:off x="2362200" y="3505200"/>
            <a:ext cx="121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(9 x 5)</a:t>
            </a:r>
          </a:p>
        </p:txBody>
      </p:sp>
      <p:sp>
        <p:nvSpPr>
          <p:cNvPr id="67596" name="Text Box 14"/>
          <p:cNvSpPr txBox="1">
            <a:spLocks noChangeArrowheads="1"/>
          </p:cNvSpPr>
          <p:nvPr/>
        </p:nvSpPr>
        <p:spPr bwMode="auto">
          <a:xfrm>
            <a:off x="5410200" y="3505200"/>
            <a:ext cx="1905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(9 x 20)</a:t>
            </a:r>
          </a:p>
        </p:txBody>
      </p:sp>
    </p:spTree>
    <p:custDataLst>
      <p:tags r:id="rId1"/>
    </p:custData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Sum the two areas.</a:t>
            </a: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2133600" y="2667000"/>
            <a:ext cx="13716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4724400" y="2667000"/>
            <a:ext cx="28956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4572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9 yds</a:t>
            </a: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20574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47244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20 yds</a:t>
            </a:r>
          </a:p>
        </p:txBody>
      </p:sp>
      <p:sp>
        <p:nvSpPr>
          <p:cNvPr id="68616" name="AutoShape 8"/>
          <p:cNvSpPr>
            <a:spLocks/>
          </p:cNvSpPr>
          <p:nvPr/>
        </p:nvSpPr>
        <p:spPr bwMode="auto">
          <a:xfrm>
            <a:off x="1600200" y="27432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7" name="AutoShape 9"/>
          <p:cNvSpPr>
            <a:spLocks/>
          </p:cNvSpPr>
          <p:nvPr/>
        </p:nvSpPr>
        <p:spPr bwMode="auto">
          <a:xfrm rot="-5400000">
            <a:off x="60960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8" name="AutoShape 10"/>
          <p:cNvSpPr>
            <a:spLocks/>
          </p:cNvSpPr>
          <p:nvPr/>
        </p:nvSpPr>
        <p:spPr bwMode="auto">
          <a:xfrm rot="-5400000">
            <a:off x="26289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9" name="Text Box 11"/>
          <p:cNvSpPr txBox="1">
            <a:spLocks noChangeArrowheads="1"/>
          </p:cNvSpPr>
          <p:nvPr/>
        </p:nvSpPr>
        <p:spPr bwMode="auto">
          <a:xfrm>
            <a:off x="2362200" y="3505200"/>
            <a:ext cx="121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(9 x 5)</a:t>
            </a:r>
          </a:p>
        </p:txBody>
      </p:sp>
      <p:sp>
        <p:nvSpPr>
          <p:cNvPr id="68620" name="Text Box 12"/>
          <p:cNvSpPr txBox="1">
            <a:spLocks noChangeArrowheads="1"/>
          </p:cNvSpPr>
          <p:nvPr/>
        </p:nvSpPr>
        <p:spPr bwMode="auto">
          <a:xfrm>
            <a:off x="5410200" y="3505200"/>
            <a:ext cx="1905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(9 x 20)</a:t>
            </a:r>
          </a:p>
        </p:txBody>
      </p:sp>
      <p:sp>
        <p:nvSpPr>
          <p:cNvPr id="68621" name="Text Box 13"/>
          <p:cNvSpPr txBox="1">
            <a:spLocks noChangeArrowheads="1"/>
          </p:cNvSpPr>
          <p:nvPr/>
        </p:nvSpPr>
        <p:spPr bwMode="auto">
          <a:xfrm>
            <a:off x="3886200" y="3429000"/>
            <a:ext cx="68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+</a:t>
            </a:r>
          </a:p>
        </p:txBody>
      </p:sp>
    </p:spTree>
    <p:custDataLst>
      <p:tags r:id="rId1"/>
    </p:custData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(9 x 5) + (9 x 20) = area</a:t>
            </a: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2895600" y="2667000"/>
            <a:ext cx="13716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4267200" y="2667000"/>
            <a:ext cx="28956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12192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9 yds</a:t>
            </a: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28194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42672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20 yds</a:t>
            </a:r>
          </a:p>
        </p:txBody>
      </p:sp>
      <p:sp>
        <p:nvSpPr>
          <p:cNvPr id="69640" name="AutoShape 8"/>
          <p:cNvSpPr>
            <a:spLocks/>
          </p:cNvSpPr>
          <p:nvPr/>
        </p:nvSpPr>
        <p:spPr bwMode="auto">
          <a:xfrm>
            <a:off x="2362200" y="27432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1" name="AutoShape 9"/>
          <p:cNvSpPr>
            <a:spLocks/>
          </p:cNvSpPr>
          <p:nvPr/>
        </p:nvSpPr>
        <p:spPr bwMode="auto">
          <a:xfrm rot="-5400000">
            <a:off x="56388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2" name="AutoShape 10"/>
          <p:cNvSpPr>
            <a:spLocks/>
          </p:cNvSpPr>
          <p:nvPr/>
        </p:nvSpPr>
        <p:spPr bwMode="auto">
          <a:xfrm rot="-5400000">
            <a:off x="33909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3124200" y="3505200"/>
            <a:ext cx="121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(9 x 5)</a:t>
            </a:r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4953000" y="3505200"/>
            <a:ext cx="1905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(9 x 20)</a:t>
            </a:r>
          </a:p>
        </p:txBody>
      </p:sp>
    </p:spTree>
    <p:custDataLst>
      <p:tags r:id="rId1"/>
    </p:custData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Practice Time</a:t>
            </a:r>
          </a:p>
        </p:txBody>
      </p:sp>
      <p:pic>
        <p:nvPicPr>
          <p:cNvPr id="70659" name="Picture 5" descr="AG00040_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90800" y="2209800"/>
            <a:ext cx="4189413" cy="4648200"/>
          </a:xfr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1) Which of the following expressions shows the distributive property for 5 x (3 + 7)?</a:t>
            </a:r>
          </a:p>
        </p:txBody>
      </p:sp>
      <p:sp>
        <p:nvSpPr>
          <p:cNvPr id="71683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09600" y="50292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4" name="Text Box 5"/>
          <p:cNvSpPr txBox="1">
            <a:spLocks noChangeArrowheads="1"/>
          </p:cNvSpPr>
          <p:nvPr/>
        </p:nvSpPr>
        <p:spPr bwMode="auto">
          <a:xfrm>
            <a:off x="2133600" y="5105400"/>
            <a:ext cx="518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600"/>
          </a:p>
        </p:txBody>
      </p:sp>
      <p:sp>
        <p:nvSpPr>
          <p:cNvPr id="71685" name="Text Box 6"/>
          <p:cNvSpPr txBox="1">
            <a:spLocks noChangeArrowheads="1"/>
          </p:cNvSpPr>
          <p:nvPr/>
        </p:nvSpPr>
        <p:spPr bwMode="auto">
          <a:xfrm>
            <a:off x="2057400" y="5181600"/>
            <a:ext cx="441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(5 x 3) + (5 x 7)</a:t>
            </a:r>
          </a:p>
        </p:txBody>
      </p:sp>
      <p:sp>
        <p:nvSpPr>
          <p:cNvPr id="71686" name="AutoShape 7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09600" y="37338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7" name="Text Box 8"/>
          <p:cNvSpPr txBox="1">
            <a:spLocks noChangeArrowheads="1"/>
          </p:cNvSpPr>
          <p:nvPr/>
        </p:nvSpPr>
        <p:spPr bwMode="auto">
          <a:xfrm>
            <a:off x="1981200" y="3886200"/>
            <a:ext cx="441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(5 x 3) x (5 x 7)</a:t>
            </a:r>
          </a:p>
        </p:txBody>
      </p:sp>
      <p:sp>
        <p:nvSpPr>
          <p:cNvPr id="71688" name="Text Box 9"/>
          <p:cNvSpPr txBox="1">
            <a:spLocks noChangeArrowheads="1"/>
          </p:cNvSpPr>
          <p:nvPr/>
        </p:nvSpPr>
        <p:spPr bwMode="auto">
          <a:xfrm>
            <a:off x="2057400" y="2667000"/>
            <a:ext cx="441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(5 + 3) x (5 + 7)</a:t>
            </a:r>
          </a:p>
        </p:txBody>
      </p:sp>
      <p:sp>
        <p:nvSpPr>
          <p:cNvPr id="71689" name="AutoShape 10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09600" y="23622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1) Which of the following expressions shows the distributive property for 5 x (3 + 7)?</a:t>
            </a:r>
          </a:p>
        </p:txBody>
      </p:sp>
      <p:sp>
        <p:nvSpPr>
          <p:cNvPr id="72707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09600" y="50292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08" name="Text Box 6"/>
          <p:cNvSpPr txBox="1">
            <a:spLocks noChangeArrowheads="1"/>
          </p:cNvSpPr>
          <p:nvPr/>
        </p:nvSpPr>
        <p:spPr bwMode="auto">
          <a:xfrm>
            <a:off x="2133600" y="5105400"/>
            <a:ext cx="518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600"/>
          </a:p>
        </p:txBody>
      </p:sp>
      <p:sp>
        <p:nvSpPr>
          <p:cNvPr id="72709" name="Text Box 7"/>
          <p:cNvSpPr txBox="1">
            <a:spLocks noChangeArrowheads="1"/>
          </p:cNvSpPr>
          <p:nvPr/>
        </p:nvSpPr>
        <p:spPr bwMode="auto">
          <a:xfrm>
            <a:off x="1905000" y="5181600"/>
            <a:ext cx="441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(5 x 3) + (5 x 7)</a:t>
            </a:r>
          </a:p>
        </p:txBody>
      </p:sp>
      <p:sp>
        <p:nvSpPr>
          <p:cNvPr id="72710" name="Text Box 8"/>
          <p:cNvSpPr txBox="1">
            <a:spLocks noChangeArrowheads="1"/>
          </p:cNvSpPr>
          <p:nvPr/>
        </p:nvSpPr>
        <p:spPr bwMode="auto">
          <a:xfrm>
            <a:off x="2438400" y="3962400"/>
            <a:ext cx="533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Correct!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 eaLnBrk="1" hangingPunct="1"/>
            <a:r>
              <a:rPr lang="en-US" sz="1200" smtClean="0"/>
              <a:t>Example 1-2a</a:t>
            </a: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9222" name="Picture 91" descr="3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210425" y="104775"/>
            <a:ext cx="1695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96" name="Text Box 92"/>
          <p:cNvSpPr txBox="1">
            <a:spLocks noChangeArrowheads="1"/>
          </p:cNvSpPr>
          <p:nvPr/>
        </p:nvSpPr>
        <p:spPr bwMode="auto">
          <a:xfrm>
            <a:off x="619125" y="1279525"/>
            <a:ext cx="8139113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b="1">
                <a:solidFill>
                  <a:srgbClr val="002060"/>
                </a:solidFill>
              </a:rPr>
              <a:t>Real Life Example: Recreation  </a:t>
            </a:r>
            <a:r>
              <a:rPr lang="en-US" b="1">
                <a:solidFill>
                  <a:srgbClr val="FFEB55"/>
                </a:solidFill>
              </a:rPr>
              <a:t>North Country Rivers of York, Maine, offers one-day white-water rafting trips on the Kennebec River. The trip costs $69 per person, and wet suits are $15 each.</a:t>
            </a:r>
          </a:p>
          <a:p>
            <a:pPr eaLnBrk="1" hangingPunct="1">
              <a:spcBef>
                <a:spcPct val="20000"/>
              </a:spcBef>
            </a:pPr>
            <a:r>
              <a:rPr lang="en-US" b="1">
                <a:solidFill>
                  <a:srgbClr val="FFEB55"/>
                </a:solidFill>
              </a:rPr>
              <a:t>Write two equivalent expressions to find the total cost of one trip for a family of four if each person uses a wet suit.</a:t>
            </a:r>
          </a:p>
        </p:txBody>
      </p:sp>
      <p:sp>
        <p:nvSpPr>
          <p:cNvPr id="21597" name="Text Box 93"/>
          <p:cNvSpPr txBox="1">
            <a:spLocks noChangeArrowheads="1"/>
          </p:cNvSpPr>
          <p:nvPr/>
        </p:nvSpPr>
        <p:spPr bwMode="auto">
          <a:xfrm>
            <a:off x="619125" y="3921125"/>
            <a:ext cx="836930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b="1">
                <a:solidFill>
                  <a:schemeClr val="folHlink"/>
                </a:solidFill>
              </a:rPr>
              <a:t>Method 1</a:t>
            </a:r>
            <a:r>
              <a:rPr lang="en-US">
                <a:solidFill>
                  <a:srgbClr val="FFFFFF"/>
                </a:solidFill>
              </a:rPr>
              <a:t> Find the cost for 1 person, then multiply by </a:t>
            </a:r>
            <a:r>
              <a:rPr lang="en-US" sz="2800">
                <a:solidFill>
                  <a:srgbClr val="FFFFFF"/>
                </a:solidFill>
                <a:latin typeface="Times New Roman" pitchFamily="18" charset="0"/>
              </a:rPr>
              <a:t>4</a:t>
            </a:r>
            <a:r>
              <a:rPr lang="en-US">
                <a:solidFill>
                  <a:srgbClr val="FFFFFF"/>
                </a:solidFill>
              </a:rPr>
              <a:t>.</a:t>
            </a:r>
          </a:p>
        </p:txBody>
      </p:sp>
      <p:pic>
        <p:nvPicPr>
          <p:cNvPr id="21599" name="Picture 95" descr="example 2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04"/>
          <p:cNvGrpSpPr>
            <a:grpSpLocks/>
          </p:cNvGrpSpPr>
          <p:nvPr/>
        </p:nvGrpSpPr>
        <p:grpSpPr bwMode="auto">
          <a:xfrm>
            <a:off x="2257425" y="4445000"/>
            <a:ext cx="6000750" cy="1133475"/>
            <a:chOff x="1422" y="2800"/>
            <a:chExt cx="3780" cy="714"/>
          </a:xfrm>
        </p:grpSpPr>
        <p:pic>
          <p:nvPicPr>
            <p:cNvPr id="9227" name="Picture 94" descr="Eqn2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1422" y="2800"/>
              <a:ext cx="1146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8" name="AutoShape 100"/>
            <p:cNvSpPr>
              <a:spLocks/>
            </p:cNvSpPr>
            <p:nvPr/>
          </p:nvSpPr>
          <p:spPr bwMode="auto">
            <a:xfrm rot="-5400000">
              <a:off x="1955" y="2624"/>
              <a:ext cx="189" cy="967"/>
            </a:xfrm>
            <a:prstGeom prst="leftBrace">
              <a:avLst>
                <a:gd name="adj1" fmla="val 42637"/>
                <a:gd name="adj2" fmla="val 50000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9" name="Line 101"/>
            <p:cNvSpPr>
              <a:spLocks noChangeShapeType="1"/>
            </p:cNvSpPr>
            <p:nvPr/>
          </p:nvSpPr>
          <p:spPr bwMode="auto">
            <a:xfrm>
              <a:off x="2050" y="3204"/>
              <a:ext cx="0" cy="162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Line 102"/>
            <p:cNvSpPr>
              <a:spLocks noChangeShapeType="1"/>
            </p:cNvSpPr>
            <p:nvPr/>
          </p:nvSpPr>
          <p:spPr bwMode="auto">
            <a:xfrm>
              <a:off x="2042" y="3364"/>
              <a:ext cx="972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Text Box 103"/>
            <p:cNvSpPr txBox="1">
              <a:spLocks noChangeArrowheads="1"/>
            </p:cNvSpPr>
            <p:nvPr/>
          </p:nvSpPr>
          <p:spPr bwMode="auto">
            <a:xfrm>
              <a:off x="3098" y="3249"/>
              <a:ext cx="2104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cost for 1 person</a:t>
              </a:r>
            </a:p>
          </p:txBody>
        </p:sp>
      </p:grp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1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96" grpId="0" build="p" autoUpdateAnimBg="0" advAuto="0"/>
      <p:bldP spid="21597" grpId="0" autoUpdateAnimBg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2) Which of the following expressions shows the distributive property for 3 x (9 + 4) ?</a:t>
            </a:r>
          </a:p>
        </p:txBody>
      </p:sp>
      <p:sp>
        <p:nvSpPr>
          <p:cNvPr id="7373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2000" y="23622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2" name="Text Box 6"/>
          <p:cNvSpPr txBox="1">
            <a:spLocks noChangeArrowheads="1"/>
          </p:cNvSpPr>
          <p:nvPr/>
        </p:nvSpPr>
        <p:spPr bwMode="auto">
          <a:xfrm>
            <a:off x="1828800" y="2514600"/>
            <a:ext cx="5257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(3 x 9) + (3 x 4)</a:t>
            </a:r>
          </a:p>
        </p:txBody>
      </p:sp>
      <p:sp>
        <p:nvSpPr>
          <p:cNvPr id="73733" name="AutoShape 7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762000" y="37338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4" name="AutoShape 8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762000" y="51054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5" name="Text Box 9"/>
          <p:cNvSpPr txBox="1">
            <a:spLocks noChangeArrowheads="1"/>
          </p:cNvSpPr>
          <p:nvPr/>
        </p:nvSpPr>
        <p:spPr bwMode="auto">
          <a:xfrm>
            <a:off x="1828800" y="3886200"/>
            <a:ext cx="5257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(3 + 9) + (3 + 4)</a:t>
            </a:r>
          </a:p>
        </p:txBody>
      </p:sp>
      <p:sp>
        <p:nvSpPr>
          <p:cNvPr id="73736" name="Text Box 10"/>
          <p:cNvSpPr txBox="1">
            <a:spLocks noChangeArrowheads="1"/>
          </p:cNvSpPr>
          <p:nvPr/>
        </p:nvSpPr>
        <p:spPr bwMode="auto">
          <a:xfrm>
            <a:off x="1828800" y="5334000"/>
            <a:ext cx="5257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(3 + 9) x (3 + 4)</a:t>
            </a:r>
          </a:p>
        </p:txBody>
      </p:sp>
    </p:spTree>
    <p:custDataLst>
      <p:tags r:id="rId1"/>
    </p:custData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2) Which of the following expressions shows the distributive property for 3 x (9 + 4) ?</a:t>
            </a:r>
          </a:p>
        </p:txBody>
      </p:sp>
      <p:sp>
        <p:nvSpPr>
          <p:cNvPr id="74755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2000" y="23622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56" name="Text Box 6"/>
          <p:cNvSpPr txBox="1">
            <a:spLocks noChangeArrowheads="1"/>
          </p:cNvSpPr>
          <p:nvPr/>
        </p:nvSpPr>
        <p:spPr bwMode="auto">
          <a:xfrm>
            <a:off x="2209800" y="2514600"/>
            <a:ext cx="5257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(3 x 9) + (3 x 4)</a:t>
            </a:r>
          </a:p>
        </p:txBody>
      </p:sp>
      <p:sp>
        <p:nvSpPr>
          <p:cNvPr id="74757" name="Text Box 7"/>
          <p:cNvSpPr txBox="1">
            <a:spLocks noChangeArrowheads="1"/>
          </p:cNvSpPr>
          <p:nvPr/>
        </p:nvSpPr>
        <p:spPr bwMode="auto">
          <a:xfrm>
            <a:off x="2362200" y="3657600"/>
            <a:ext cx="3962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Correct!</a:t>
            </a:r>
          </a:p>
        </p:txBody>
      </p:sp>
    </p:spTree>
    <p:custDataLst>
      <p:tags r:id="rId1"/>
    </p:custData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3) Which of the following expressions is equivalent to:</a:t>
            </a:r>
            <a:br>
              <a:rPr lang="en-US" sz="4000" smtClean="0"/>
            </a:br>
            <a:r>
              <a:rPr lang="en-US" sz="4000" smtClean="0"/>
              <a:t>2 + 3 + 2 + 3 </a:t>
            </a:r>
            <a:br>
              <a:rPr lang="en-US" sz="4000" smtClean="0"/>
            </a:br>
            <a:r>
              <a:rPr lang="en-US" sz="4000" smtClean="0"/>
              <a:t>and shows the distributive property.</a:t>
            </a:r>
          </a:p>
        </p:txBody>
      </p:sp>
      <p:sp>
        <p:nvSpPr>
          <p:cNvPr id="75779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200" y="38100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0" name="Text Box 6"/>
          <p:cNvSpPr txBox="1">
            <a:spLocks noChangeArrowheads="1"/>
          </p:cNvSpPr>
          <p:nvPr/>
        </p:nvSpPr>
        <p:spPr bwMode="auto">
          <a:xfrm>
            <a:off x="1981200" y="3962400"/>
            <a:ext cx="3581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 x (2 + 3)</a:t>
            </a:r>
          </a:p>
        </p:txBody>
      </p:sp>
      <p:sp>
        <p:nvSpPr>
          <p:cNvPr id="75781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" y="25146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2" name="Text Box 8"/>
          <p:cNvSpPr txBox="1">
            <a:spLocks noChangeArrowheads="1"/>
          </p:cNvSpPr>
          <p:nvPr/>
        </p:nvSpPr>
        <p:spPr bwMode="auto">
          <a:xfrm>
            <a:off x="1981200" y="2743200"/>
            <a:ext cx="2971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 + 2 + 3 + 3</a:t>
            </a:r>
          </a:p>
        </p:txBody>
      </p:sp>
      <p:sp>
        <p:nvSpPr>
          <p:cNvPr id="75783" name="AutoShape 9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838200" y="51054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4" name="Text Box 10"/>
          <p:cNvSpPr txBox="1">
            <a:spLocks noChangeArrowheads="1"/>
          </p:cNvSpPr>
          <p:nvPr/>
        </p:nvSpPr>
        <p:spPr bwMode="auto">
          <a:xfrm>
            <a:off x="1981200" y="5334000"/>
            <a:ext cx="3581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3 x (2 + 3)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3) Which of the following expressions is equivalent to: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2 + 3 + 2 + 3 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and uses the distributive property.</a:t>
            </a:r>
          </a:p>
        </p:txBody>
      </p:sp>
      <p:sp>
        <p:nvSpPr>
          <p:cNvPr id="76803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200" y="38100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04" name="Text Box 6"/>
          <p:cNvSpPr txBox="1">
            <a:spLocks noChangeArrowheads="1"/>
          </p:cNvSpPr>
          <p:nvPr/>
        </p:nvSpPr>
        <p:spPr bwMode="auto">
          <a:xfrm>
            <a:off x="1981200" y="3962400"/>
            <a:ext cx="3581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 x (2 + 3)</a:t>
            </a:r>
          </a:p>
        </p:txBody>
      </p:sp>
      <p:sp>
        <p:nvSpPr>
          <p:cNvPr id="76805" name="Text Box 8"/>
          <p:cNvSpPr txBox="1">
            <a:spLocks noChangeArrowheads="1"/>
          </p:cNvSpPr>
          <p:nvPr/>
        </p:nvSpPr>
        <p:spPr bwMode="auto">
          <a:xfrm>
            <a:off x="4724400" y="4038600"/>
            <a:ext cx="2971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Correct!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4) Which of the following expressions is equivalent to:</a:t>
            </a:r>
            <a:br>
              <a:rPr lang="en-US" sz="4000" smtClean="0"/>
            </a:br>
            <a:r>
              <a:rPr lang="en-US" sz="4000" smtClean="0"/>
              <a:t>(4 x 3) + (4 x 8) ?</a:t>
            </a:r>
          </a:p>
        </p:txBody>
      </p:sp>
      <p:sp>
        <p:nvSpPr>
          <p:cNvPr id="77827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52578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28" name="Text Box 6"/>
          <p:cNvSpPr txBox="1">
            <a:spLocks noChangeArrowheads="1"/>
          </p:cNvSpPr>
          <p:nvPr/>
        </p:nvSpPr>
        <p:spPr bwMode="auto">
          <a:xfrm>
            <a:off x="1828800" y="54102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4 x (3 + 8) </a:t>
            </a:r>
          </a:p>
        </p:txBody>
      </p:sp>
      <p:sp>
        <p:nvSpPr>
          <p:cNvPr id="77829" name="AutoShape 7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85800" y="39624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30" name="AutoShape 8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85800" y="26670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31" name="Text Box 9"/>
          <p:cNvSpPr txBox="1">
            <a:spLocks noChangeArrowheads="1"/>
          </p:cNvSpPr>
          <p:nvPr/>
        </p:nvSpPr>
        <p:spPr bwMode="auto">
          <a:xfrm>
            <a:off x="1752600" y="41148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8 x (3 + 4) </a:t>
            </a:r>
          </a:p>
        </p:txBody>
      </p:sp>
      <p:sp>
        <p:nvSpPr>
          <p:cNvPr id="77832" name="Text Box 10"/>
          <p:cNvSpPr txBox="1">
            <a:spLocks noChangeArrowheads="1"/>
          </p:cNvSpPr>
          <p:nvPr/>
        </p:nvSpPr>
        <p:spPr bwMode="auto">
          <a:xfrm>
            <a:off x="1752600" y="28956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3 x (4 + 8) </a:t>
            </a:r>
          </a:p>
        </p:txBody>
      </p:sp>
    </p:spTree>
    <p:custDataLst>
      <p:tags r:id="rId1"/>
    </p:custData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4) Which of the following expressions is equivalent to: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(4 x 3) + (4 x 8) ?</a:t>
            </a:r>
          </a:p>
        </p:txBody>
      </p:sp>
      <p:sp>
        <p:nvSpPr>
          <p:cNvPr id="7885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52578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2" name="Text Box 6"/>
          <p:cNvSpPr txBox="1">
            <a:spLocks noChangeArrowheads="1"/>
          </p:cNvSpPr>
          <p:nvPr/>
        </p:nvSpPr>
        <p:spPr bwMode="auto">
          <a:xfrm>
            <a:off x="1828800" y="54102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4 x (3 + 8) </a:t>
            </a:r>
          </a:p>
        </p:txBody>
      </p:sp>
      <p:sp>
        <p:nvSpPr>
          <p:cNvPr id="78853" name="Text Box 12"/>
          <p:cNvSpPr txBox="1">
            <a:spLocks noChangeArrowheads="1"/>
          </p:cNvSpPr>
          <p:nvPr/>
        </p:nvSpPr>
        <p:spPr bwMode="auto">
          <a:xfrm>
            <a:off x="2209800" y="4114800"/>
            <a:ext cx="4800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Correct!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5) Which of the following expressions is equivalent to: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(5 x 9) + (5 x 3) ?</a:t>
            </a:r>
          </a:p>
        </p:txBody>
      </p:sp>
      <p:sp>
        <p:nvSpPr>
          <p:cNvPr id="79875" name="AutoShape 3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85800" y="52578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1828800" y="54102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9 x (3 + 5) </a:t>
            </a:r>
          </a:p>
        </p:txBody>
      </p:sp>
      <p:sp>
        <p:nvSpPr>
          <p:cNvPr id="79877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39624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78" name="AutoShape 6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85800" y="26670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1752600" y="41148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5 x (9 + 3) </a:t>
            </a:r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1752600" y="28956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3 x (9 + 5) </a:t>
            </a:r>
          </a:p>
        </p:txBody>
      </p:sp>
    </p:spTree>
    <p:custDataLst>
      <p:tags r:id="rId1"/>
    </p:custData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5) Which of the following expressions is equivalent to: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(5 x 9) + (5 x 3) ?</a:t>
            </a:r>
          </a:p>
        </p:txBody>
      </p:sp>
      <p:sp>
        <p:nvSpPr>
          <p:cNvPr id="80899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39624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0" name="Text Box 7"/>
          <p:cNvSpPr txBox="1">
            <a:spLocks noChangeArrowheads="1"/>
          </p:cNvSpPr>
          <p:nvPr/>
        </p:nvSpPr>
        <p:spPr bwMode="auto">
          <a:xfrm>
            <a:off x="1752600" y="41148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5 x (9 + 3) </a:t>
            </a:r>
          </a:p>
        </p:txBody>
      </p:sp>
      <p:sp>
        <p:nvSpPr>
          <p:cNvPr id="80901" name="Text Box 9"/>
          <p:cNvSpPr txBox="1">
            <a:spLocks noChangeArrowheads="1"/>
          </p:cNvSpPr>
          <p:nvPr/>
        </p:nvSpPr>
        <p:spPr bwMode="auto">
          <a:xfrm>
            <a:off x="4343400" y="4114800"/>
            <a:ext cx="4800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Correct!</a:t>
            </a:r>
          </a:p>
        </p:txBody>
      </p:sp>
    </p:spTree>
    <p:custDataLst>
      <p:tags r:id="rId1"/>
    </p:custData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6) Write an expression that shows how to find the area of the rectangle and uses the distributive property.</a:t>
            </a:r>
          </a:p>
        </p:txBody>
      </p:sp>
      <p:sp>
        <p:nvSpPr>
          <p:cNvPr id="81923" name="Rectangle 5"/>
          <p:cNvSpPr>
            <a:spLocks noChangeArrowheads="1"/>
          </p:cNvSpPr>
          <p:nvPr/>
        </p:nvSpPr>
        <p:spPr bwMode="auto">
          <a:xfrm>
            <a:off x="2743200" y="3124200"/>
            <a:ext cx="1219200" cy="1828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24" name="Rectangle 6"/>
          <p:cNvSpPr>
            <a:spLocks noChangeArrowheads="1"/>
          </p:cNvSpPr>
          <p:nvPr/>
        </p:nvSpPr>
        <p:spPr bwMode="auto">
          <a:xfrm>
            <a:off x="3962400" y="3124200"/>
            <a:ext cx="2895600" cy="18288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25" name="Text Box 7"/>
          <p:cNvSpPr txBox="1">
            <a:spLocks noChangeArrowheads="1"/>
          </p:cNvSpPr>
          <p:nvPr/>
        </p:nvSpPr>
        <p:spPr bwMode="auto">
          <a:xfrm>
            <a:off x="914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81926" name="Text Box 8"/>
          <p:cNvSpPr txBox="1">
            <a:spLocks noChangeArrowheads="1"/>
          </p:cNvSpPr>
          <p:nvPr/>
        </p:nvSpPr>
        <p:spPr bwMode="auto">
          <a:xfrm>
            <a:off x="25146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3 yds</a:t>
            </a:r>
          </a:p>
        </p:txBody>
      </p:sp>
      <p:sp>
        <p:nvSpPr>
          <p:cNvPr id="81927" name="Text Box 9"/>
          <p:cNvSpPr txBox="1">
            <a:spLocks noChangeArrowheads="1"/>
          </p:cNvSpPr>
          <p:nvPr/>
        </p:nvSpPr>
        <p:spPr bwMode="auto">
          <a:xfrm>
            <a:off x="47244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9 yds</a:t>
            </a:r>
          </a:p>
        </p:txBody>
      </p:sp>
      <p:sp>
        <p:nvSpPr>
          <p:cNvPr id="81928" name="AutoShape 10"/>
          <p:cNvSpPr>
            <a:spLocks/>
          </p:cNvSpPr>
          <p:nvPr/>
        </p:nvSpPr>
        <p:spPr bwMode="auto">
          <a:xfrm>
            <a:off x="20574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29" name="AutoShape 11"/>
          <p:cNvSpPr>
            <a:spLocks/>
          </p:cNvSpPr>
          <p:nvPr/>
        </p:nvSpPr>
        <p:spPr bwMode="auto">
          <a:xfrm rot="-5400000">
            <a:off x="53340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30" name="AutoShape 12"/>
          <p:cNvSpPr>
            <a:spLocks/>
          </p:cNvSpPr>
          <p:nvPr/>
        </p:nvSpPr>
        <p:spPr bwMode="auto">
          <a:xfrm rot="-5400000">
            <a:off x="30861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6) Write an expression that shows how to find the area of the rectangle and uses the distributive property.</a:t>
            </a:r>
          </a:p>
        </p:txBody>
      </p:sp>
      <p:sp>
        <p:nvSpPr>
          <p:cNvPr id="82947" name="Rectangle 5"/>
          <p:cNvSpPr>
            <a:spLocks noChangeArrowheads="1"/>
          </p:cNvSpPr>
          <p:nvPr/>
        </p:nvSpPr>
        <p:spPr bwMode="auto">
          <a:xfrm>
            <a:off x="2286000" y="3124200"/>
            <a:ext cx="1219200" cy="1828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48" name="Rectangle 6"/>
          <p:cNvSpPr>
            <a:spLocks noChangeArrowheads="1"/>
          </p:cNvSpPr>
          <p:nvPr/>
        </p:nvSpPr>
        <p:spPr bwMode="auto">
          <a:xfrm>
            <a:off x="4724400" y="3124200"/>
            <a:ext cx="2895600" cy="18288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49" name="Text Box 7"/>
          <p:cNvSpPr txBox="1">
            <a:spLocks noChangeArrowheads="1"/>
          </p:cNvSpPr>
          <p:nvPr/>
        </p:nvSpPr>
        <p:spPr bwMode="auto">
          <a:xfrm>
            <a:off x="4572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82950" name="Text Box 8"/>
          <p:cNvSpPr txBox="1">
            <a:spLocks noChangeArrowheads="1"/>
          </p:cNvSpPr>
          <p:nvPr/>
        </p:nvSpPr>
        <p:spPr bwMode="auto">
          <a:xfrm>
            <a:off x="20574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3 yds</a:t>
            </a:r>
          </a:p>
        </p:txBody>
      </p:sp>
      <p:sp>
        <p:nvSpPr>
          <p:cNvPr id="82951" name="Text Box 9"/>
          <p:cNvSpPr txBox="1">
            <a:spLocks noChangeArrowheads="1"/>
          </p:cNvSpPr>
          <p:nvPr/>
        </p:nvSpPr>
        <p:spPr bwMode="auto">
          <a:xfrm>
            <a:off x="54864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9 yds</a:t>
            </a:r>
          </a:p>
        </p:txBody>
      </p:sp>
      <p:sp>
        <p:nvSpPr>
          <p:cNvPr id="82952" name="AutoShape 10"/>
          <p:cNvSpPr>
            <a:spLocks/>
          </p:cNvSpPr>
          <p:nvPr/>
        </p:nvSpPr>
        <p:spPr bwMode="auto">
          <a:xfrm>
            <a:off x="16002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3" name="AutoShape 11"/>
          <p:cNvSpPr>
            <a:spLocks/>
          </p:cNvSpPr>
          <p:nvPr/>
        </p:nvSpPr>
        <p:spPr bwMode="auto">
          <a:xfrm rot="-5400000">
            <a:off x="60960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4" name="AutoShape 12"/>
          <p:cNvSpPr>
            <a:spLocks/>
          </p:cNvSpPr>
          <p:nvPr/>
        </p:nvSpPr>
        <p:spPr bwMode="auto">
          <a:xfrm rot="-5400000">
            <a:off x="26289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 eaLnBrk="1" hangingPunct="1"/>
            <a:r>
              <a:rPr lang="en-US" sz="1200" smtClean="0"/>
              <a:t>Example 1-2a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0246" name="Picture 12" descr="3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210425" y="104775"/>
            <a:ext cx="1695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40" name="Picture 16" descr="example 2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41" name="Text Box 17"/>
          <p:cNvSpPr txBox="1">
            <a:spLocks noChangeArrowheads="1"/>
          </p:cNvSpPr>
          <p:nvPr/>
        </p:nvSpPr>
        <p:spPr bwMode="auto">
          <a:xfrm>
            <a:off x="625475" y="1296988"/>
            <a:ext cx="836930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514475" indent="-15144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b="1">
                <a:solidFill>
                  <a:srgbClr val="99CC00"/>
                </a:solidFill>
              </a:rPr>
              <a:t>Method 2	</a:t>
            </a:r>
            <a:r>
              <a:rPr lang="en-US">
                <a:solidFill>
                  <a:srgbClr val="FFFFFF"/>
                </a:solidFill>
              </a:rPr>
              <a:t>Find the cost of 4 trips and 4 wet suits.  </a:t>
            </a:r>
            <a:br>
              <a:rPr lang="en-US">
                <a:solidFill>
                  <a:srgbClr val="FFFFFF"/>
                </a:solidFill>
              </a:rPr>
            </a:br>
            <a:r>
              <a:rPr lang="en-US">
                <a:solidFill>
                  <a:srgbClr val="FFFFFF"/>
                </a:solidFill>
              </a:rPr>
              <a:t>Then add. 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338138" y="2082800"/>
            <a:ext cx="7651750" cy="1066800"/>
            <a:chOff x="213" y="1312"/>
            <a:chExt cx="4820" cy="672"/>
          </a:xfrm>
        </p:grpSpPr>
        <p:pic>
          <p:nvPicPr>
            <p:cNvPr id="10250" name="Picture 18" descr="Eqn2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1422" y="1312"/>
              <a:ext cx="1417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1" name="AutoShape 22"/>
            <p:cNvSpPr>
              <a:spLocks/>
            </p:cNvSpPr>
            <p:nvPr/>
          </p:nvSpPr>
          <p:spPr bwMode="auto">
            <a:xfrm rot="-5400000">
              <a:off x="2444" y="1295"/>
              <a:ext cx="189" cy="613"/>
            </a:xfrm>
            <a:prstGeom prst="leftBrace">
              <a:avLst>
                <a:gd name="adj1" fmla="val 27028"/>
                <a:gd name="adj2" fmla="val 50000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252" name="Line 23"/>
            <p:cNvSpPr>
              <a:spLocks noChangeShapeType="1"/>
            </p:cNvSpPr>
            <p:nvPr/>
          </p:nvSpPr>
          <p:spPr bwMode="auto">
            <a:xfrm>
              <a:off x="2537" y="1698"/>
              <a:ext cx="0" cy="162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3" name="Line 24"/>
            <p:cNvSpPr>
              <a:spLocks noChangeShapeType="1"/>
            </p:cNvSpPr>
            <p:nvPr/>
          </p:nvSpPr>
          <p:spPr bwMode="auto">
            <a:xfrm>
              <a:off x="2529" y="1858"/>
              <a:ext cx="366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4" name="Text Box 25"/>
            <p:cNvSpPr txBox="1">
              <a:spLocks noChangeArrowheads="1"/>
            </p:cNvSpPr>
            <p:nvPr/>
          </p:nvSpPr>
          <p:spPr bwMode="auto">
            <a:xfrm>
              <a:off x="2929" y="1719"/>
              <a:ext cx="2104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cost of 4 wet suits</a:t>
              </a:r>
            </a:p>
          </p:txBody>
        </p:sp>
        <p:sp>
          <p:nvSpPr>
            <p:cNvPr id="10255" name="AutoShape 26"/>
            <p:cNvSpPr>
              <a:spLocks/>
            </p:cNvSpPr>
            <p:nvPr/>
          </p:nvSpPr>
          <p:spPr bwMode="auto">
            <a:xfrm rot="-5400000">
              <a:off x="1622" y="1295"/>
              <a:ext cx="189" cy="613"/>
            </a:xfrm>
            <a:prstGeom prst="leftBrace">
              <a:avLst>
                <a:gd name="adj1" fmla="val 27028"/>
                <a:gd name="adj2" fmla="val 50000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256" name="Line 27"/>
            <p:cNvSpPr>
              <a:spLocks noChangeShapeType="1"/>
            </p:cNvSpPr>
            <p:nvPr/>
          </p:nvSpPr>
          <p:spPr bwMode="auto">
            <a:xfrm>
              <a:off x="1715" y="1694"/>
              <a:ext cx="0" cy="162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Line 28"/>
            <p:cNvSpPr>
              <a:spLocks noChangeShapeType="1"/>
            </p:cNvSpPr>
            <p:nvPr/>
          </p:nvSpPr>
          <p:spPr bwMode="auto">
            <a:xfrm rot="10800000">
              <a:off x="1441" y="1854"/>
              <a:ext cx="276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8" name="Text Box 29"/>
            <p:cNvSpPr txBox="1">
              <a:spLocks noChangeArrowheads="1"/>
            </p:cNvSpPr>
            <p:nvPr/>
          </p:nvSpPr>
          <p:spPr bwMode="auto">
            <a:xfrm>
              <a:off x="213" y="1715"/>
              <a:ext cx="1399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cost of 4 trips</a:t>
              </a:r>
            </a:p>
          </p:txBody>
        </p:sp>
      </p:grp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10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0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41" grpId="0" autoUpdateAnimBg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6) Write an expression that shows how to find the area of the rectangle and uses the distributive property.</a:t>
            </a:r>
          </a:p>
        </p:txBody>
      </p:sp>
      <p:sp>
        <p:nvSpPr>
          <p:cNvPr id="83971" name="Rectangle 5"/>
          <p:cNvSpPr>
            <a:spLocks noChangeArrowheads="1"/>
          </p:cNvSpPr>
          <p:nvPr/>
        </p:nvSpPr>
        <p:spPr bwMode="auto">
          <a:xfrm>
            <a:off x="2057400" y="3124200"/>
            <a:ext cx="1219200" cy="1828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2" name="Rectangle 6"/>
          <p:cNvSpPr>
            <a:spLocks noChangeArrowheads="1"/>
          </p:cNvSpPr>
          <p:nvPr/>
        </p:nvSpPr>
        <p:spPr bwMode="auto">
          <a:xfrm>
            <a:off x="5257800" y="3124200"/>
            <a:ext cx="2895600" cy="18288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3" name="Text Box 7"/>
          <p:cNvSpPr txBox="1">
            <a:spLocks noChangeArrowheads="1"/>
          </p:cNvSpPr>
          <p:nvPr/>
        </p:nvSpPr>
        <p:spPr bwMode="auto">
          <a:xfrm>
            <a:off x="2286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83974" name="Text Box 8"/>
          <p:cNvSpPr txBox="1">
            <a:spLocks noChangeArrowheads="1"/>
          </p:cNvSpPr>
          <p:nvPr/>
        </p:nvSpPr>
        <p:spPr bwMode="auto">
          <a:xfrm>
            <a:off x="18288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3 yds</a:t>
            </a:r>
          </a:p>
        </p:txBody>
      </p:sp>
      <p:sp>
        <p:nvSpPr>
          <p:cNvPr id="83975" name="Text Box 9"/>
          <p:cNvSpPr txBox="1">
            <a:spLocks noChangeArrowheads="1"/>
          </p:cNvSpPr>
          <p:nvPr/>
        </p:nvSpPr>
        <p:spPr bwMode="auto">
          <a:xfrm>
            <a:off x="60198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9 yds</a:t>
            </a:r>
          </a:p>
        </p:txBody>
      </p:sp>
      <p:sp>
        <p:nvSpPr>
          <p:cNvPr id="83976" name="AutoShape 10"/>
          <p:cNvSpPr>
            <a:spLocks/>
          </p:cNvSpPr>
          <p:nvPr/>
        </p:nvSpPr>
        <p:spPr bwMode="auto">
          <a:xfrm>
            <a:off x="13716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77" name="AutoShape 11"/>
          <p:cNvSpPr>
            <a:spLocks/>
          </p:cNvSpPr>
          <p:nvPr/>
        </p:nvSpPr>
        <p:spPr bwMode="auto">
          <a:xfrm rot="-5400000">
            <a:off x="66294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78" name="AutoShape 12"/>
          <p:cNvSpPr>
            <a:spLocks/>
          </p:cNvSpPr>
          <p:nvPr/>
        </p:nvSpPr>
        <p:spPr bwMode="auto">
          <a:xfrm rot="-5400000">
            <a:off x="24003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6) Write an expression that shows how to find the area of the rectangle and uses the distributive property.</a:t>
            </a:r>
          </a:p>
        </p:txBody>
      </p:sp>
      <p:sp>
        <p:nvSpPr>
          <p:cNvPr id="84995" name="Rectangle 5"/>
          <p:cNvSpPr>
            <a:spLocks noChangeArrowheads="1"/>
          </p:cNvSpPr>
          <p:nvPr/>
        </p:nvSpPr>
        <p:spPr bwMode="auto">
          <a:xfrm>
            <a:off x="2057400" y="3124200"/>
            <a:ext cx="1219200" cy="1828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996" name="Rectangle 6"/>
          <p:cNvSpPr>
            <a:spLocks noChangeArrowheads="1"/>
          </p:cNvSpPr>
          <p:nvPr/>
        </p:nvSpPr>
        <p:spPr bwMode="auto">
          <a:xfrm>
            <a:off x="5257800" y="3124200"/>
            <a:ext cx="2895600" cy="18288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997" name="Text Box 7"/>
          <p:cNvSpPr txBox="1">
            <a:spLocks noChangeArrowheads="1"/>
          </p:cNvSpPr>
          <p:nvPr/>
        </p:nvSpPr>
        <p:spPr bwMode="auto">
          <a:xfrm>
            <a:off x="2286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84998" name="Text Box 8"/>
          <p:cNvSpPr txBox="1">
            <a:spLocks noChangeArrowheads="1"/>
          </p:cNvSpPr>
          <p:nvPr/>
        </p:nvSpPr>
        <p:spPr bwMode="auto">
          <a:xfrm>
            <a:off x="18288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3 yds</a:t>
            </a:r>
          </a:p>
        </p:txBody>
      </p:sp>
      <p:sp>
        <p:nvSpPr>
          <p:cNvPr id="84999" name="Text Box 9"/>
          <p:cNvSpPr txBox="1">
            <a:spLocks noChangeArrowheads="1"/>
          </p:cNvSpPr>
          <p:nvPr/>
        </p:nvSpPr>
        <p:spPr bwMode="auto">
          <a:xfrm>
            <a:off x="60198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9 yds</a:t>
            </a:r>
          </a:p>
        </p:txBody>
      </p:sp>
      <p:sp>
        <p:nvSpPr>
          <p:cNvPr id="85000" name="AutoShape 10"/>
          <p:cNvSpPr>
            <a:spLocks/>
          </p:cNvSpPr>
          <p:nvPr/>
        </p:nvSpPr>
        <p:spPr bwMode="auto">
          <a:xfrm>
            <a:off x="13716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1" name="AutoShape 11"/>
          <p:cNvSpPr>
            <a:spLocks/>
          </p:cNvSpPr>
          <p:nvPr/>
        </p:nvSpPr>
        <p:spPr bwMode="auto">
          <a:xfrm rot="-5400000">
            <a:off x="66294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2" name="AutoShape 12"/>
          <p:cNvSpPr>
            <a:spLocks/>
          </p:cNvSpPr>
          <p:nvPr/>
        </p:nvSpPr>
        <p:spPr bwMode="auto">
          <a:xfrm rot="-5400000">
            <a:off x="24003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3" name="Text Box 13"/>
          <p:cNvSpPr txBox="1">
            <a:spLocks noChangeArrowheads="1"/>
          </p:cNvSpPr>
          <p:nvPr/>
        </p:nvSpPr>
        <p:spPr bwMode="auto">
          <a:xfrm>
            <a:off x="3810000" y="3352800"/>
            <a:ext cx="914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85004" name="AutoShape 14"/>
          <p:cNvSpPr>
            <a:spLocks/>
          </p:cNvSpPr>
          <p:nvPr/>
        </p:nvSpPr>
        <p:spPr bwMode="auto">
          <a:xfrm>
            <a:off x="47244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6) Write an expression that shows how to find the area of the rectangle and uses the distributive property.</a:t>
            </a:r>
          </a:p>
        </p:txBody>
      </p:sp>
      <p:sp>
        <p:nvSpPr>
          <p:cNvPr id="86019" name="Rectangle 5"/>
          <p:cNvSpPr>
            <a:spLocks noChangeArrowheads="1"/>
          </p:cNvSpPr>
          <p:nvPr/>
        </p:nvSpPr>
        <p:spPr bwMode="auto">
          <a:xfrm>
            <a:off x="2057400" y="3124200"/>
            <a:ext cx="12192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0" name="Rectangle 6"/>
          <p:cNvSpPr>
            <a:spLocks noChangeArrowheads="1"/>
          </p:cNvSpPr>
          <p:nvPr/>
        </p:nvSpPr>
        <p:spPr bwMode="auto">
          <a:xfrm>
            <a:off x="5257800" y="3124200"/>
            <a:ext cx="2895600" cy="18288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21" name="Text Box 7"/>
          <p:cNvSpPr txBox="1">
            <a:spLocks noChangeArrowheads="1"/>
          </p:cNvSpPr>
          <p:nvPr/>
        </p:nvSpPr>
        <p:spPr bwMode="auto">
          <a:xfrm>
            <a:off x="2286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86022" name="Text Box 8"/>
          <p:cNvSpPr txBox="1">
            <a:spLocks noChangeArrowheads="1"/>
          </p:cNvSpPr>
          <p:nvPr/>
        </p:nvSpPr>
        <p:spPr bwMode="auto">
          <a:xfrm>
            <a:off x="18288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3 yds</a:t>
            </a:r>
          </a:p>
        </p:txBody>
      </p:sp>
      <p:sp>
        <p:nvSpPr>
          <p:cNvPr id="86023" name="Text Box 9"/>
          <p:cNvSpPr txBox="1">
            <a:spLocks noChangeArrowheads="1"/>
          </p:cNvSpPr>
          <p:nvPr/>
        </p:nvSpPr>
        <p:spPr bwMode="auto">
          <a:xfrm>
            <a:off x="60198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9 yds</a:t>
            </a:r>
          </a:p>
        </p:txBody>
      </p:sp>
      <p:sp>
        <p:nvSpPr>
          <p:cNvPr id="86024" name="AutoShape 10"/>
          <p:cNvSpPr>
            <a:spLocks/>
          </p:cNvSpPr>
          <p:nvPr/>
        </p:nvSpPr>
        <p:spPr bwMode="auto">
          <a:xfrm>
            <a:off x="13716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5" name="AutoShape 11"/>
          <p:cNvSpPr>
            <a:spLocks/>
          </p:cNvSpPr>
          <p:nvPr/>
        </p:nvSpPr>
        <p:spPr bwMode="auto">
          <a:xfrm rot="-5400000">
            <a:off x="66294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6" name="AutoShape 12"/>
          <p:cNvSpPr>
            <a:spLocks/>
          </p:cNvSpPr>
          <p:nvPr/>
        </p:nvSpPr>
        <p:spPr bwMode="auto">
          <a:xfrm rot="-5400000">
            <a:off x="24003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7" name="Text Box 13"/>
          <p:cNvSpPr txBox="1">
            <a:spLocks noChangeArrowheads="1"/>
          </p:cNvSpPr>
          <p:nvPr/>
        </p:nvSpPr>
        <p:spPr bwMode="auto">
          <a:xfrm>
            <a:off x="3810000" y="3352800"/>
            <a:ext cx="914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86028" name="AutoShape 14"/>
          <p:cNvSpPr>
            <a:spLocks/>
          </p:cNvSpPr>
          <p:nvPr/>
        </p:nvSpPr>
        <p:spPr bwMode="auto">
          <a:xfrm>
            <a:off x="47244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9" name="Text Box 15"/>
          <p:cNvSpPr txBox="1">
            <a:spLocks noChangeArrowheads="1"/>
          </p:cNvSpPr>
          <p:nvPr/>
        </p:nvSpPr>
        <p:spPr bwMode="auto">
          <a:xfrm>
            <a:off x="2133600" y="36576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4 x 3</a:t>
            </a:r>
          </a:p>
        </p:txBody>
      </p:sp>
    </p:spTree>
    <p:custDataLst>
      <p:tags r:id="rId1"/>
    </p:custData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6) Write an expression that shows how to find the area of the rectangle and uses the distributive property.</a:t>
            </a:r>
          </a:p>
        </p:txBody>
      </p:sp>
      <p:sp>
        <p:nvSpPr>
          <p:cNvPr id="87043" name="Rectangle 5"/>
          <p:cNvSpPr>
            <a:spLocks noChangeArrowheads="1"/>
          </p:cNvSpPr>
          <p:nvPr/>
        </p:nvSpPr>
        <p:spPr bwMode="auto">
          <a:xfrm>
            <a:off x="2057400" y="3124200"/>
            <a:ext cx="12192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4" name="Rectangle 6"/>
          <p:cNvSpPr>
            <a:spLocks noChangeArrowheads="1"/>
          </p:cNvSpPr>
          <p:nvPr/>
        </p:nvSpPr>
        <p:spPr bwMode="auto">
          <a:xfrm>
            <a:off x="5257800" y="3124200"/>
            <a:ext cx="28956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5" name="Text Box 7"/>
          <p:cNvSpPr txBox="1">
            <a:spLocks noChangeArrowheads="1"/>
          </p:cNvSpPr>
          <p:nvPr/>
        </p:nvSpPr>
        <p:spPr bwMode="auto">
          <a:xfrm>
            <a:off x="2286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87046" name="Text Box 8"/>
          <p:cNvSpPr txBox="1">
            <a:spLocks noChangeArrowheads="1"/>
          </p:cNvSpPr>
          <p:nvPr/>
        </p:nvSpPr>
        <p:spPr bwMode="auto">
          <a:xfrm>
            <a:off x="18288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3 yds</a:t>
            </a:r>
          </a:p>
        </p:txBody>
      </p:sp>
      <p:sp>
        <p:nvSpPr>
          <p:cNvPr id="87047" name="Text Box 9"/>
          <p:cNvSpPr txBox="1">
            <a:spLocks noChangeArrowheads="1"/>
          </p:cNvSpPr>
          <p:nvPr/>
        </p:nvSpPr>
        <p:spPr bwMode="auto">
          <a:xfrm>
            <a:off x="60198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9 yds</a:t>
            </a:r>
          </a:p>
        </p:txBody>
      </p:sp>
      <p:sp>
        <p:nvSpPr>
          <p:cNvPr id="87048" name="AutoShape 10"/>
          <p:cNvSpPr>
            <a:spLocks/>
          </p:cNvSpPr>
          <p:nvPr/>
        </p:nvSpPr>
        <p:spPr bwMode="auto">
          <a:xfrm>
            <a:off x="13716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9" name="AutoShape 11"/>
          <p:cNvSpPr>
            <a:spLocks/>
          </p:cNvSpPr>
          <p:nvPr/>
        </p:nvSpPr>
        <p:spPr bwMode="auto">
          <a:xfrm rot="-5400000">
            <a:off x="66294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0" name="AutoShape 12"/>
          <p:cNvSpPr>
            <a:spLocks/>
          </p:cNvSpPr>
          <p:nvPr/>
        </p:nvSpPr>
        <p:spPr bwMode="auto">
          <a:xfrm rot="-5400000">
            <a:off x="24003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1" name="Text Box 13"/>
          <p:cNvSpPr txBox="1">
            <a:spLocks noChangeArrowheads="1"/>
          </p:cNvSpPr>
          <p:nvPr/>
        </p:nvSpPr>
        <p:spPr bwMode="auto">
          <a:xfrm>
            <a:off x="3810000" y="3352800"/>
            <a:ext cx="914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87052" name="AutoShape 14"/>
          <p:cNvSpPr>
            <a:spLocks/>
          </p:cNvSpPr>
          <p:nvPr/>
        </p:nvSpPr>
        <p:spPr bwMode="auto">
          <a:xfrm>
            <a:off x="47244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3" name="Text Box 15"/>
          <p:cNvSpPr txBox="1">
            <a:spLocks noChangeArrowheads="1"/>
          </p:cNvSpPr>
          <p:nvPr/>
        </p:nvSpPr>
        <p:spPr bwMode="auto">
          <a:xfrm>
            <a:off x="2133600" y="36576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4 x 3</a:t>
            </a:r>
          </a:p>
        </p:txBody>
      </p:sp>
      <p:sp>
        <p:nvSpPr>
          <p:cNvPr id="87054" name="Text Box 16"/>
          <p:cNvSpPr txBox="1">
            <a:spLocks noChangeArrowheads="1"/>
          </p:cNvSpPr>
          <p:nvPr/>
        </p:nvSpPr>
        <p:spPr bwMode="auto">
          <a:xfrm>
            <a:off x="6172200" y="36576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4 x 9</a:t>
            </a:r>
          </a:p>
        </p:txBody>
      </p:sp>
    </p:spTree>
    <p:custDataLst>
      <p:tags r:id="rId1"/>
    </p:custData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6) Write an expression that shows how to find the area of the rectangle and uses the distributive property.</a:t>
            </a:r>
          </a:p>
        </p:txBody>
      </p:sp>
      <p:sp>
        <p:nvSpPr>
          <p:cNvPr id="88067" name="Rectangle 5"/>
          <p:cNvSpPr>
            <a:spLocks noChangeArrowheads="1"/>
          </p:cNvSpPr>
          <p:nvPr/>
        </p:nvSpPr>
        <p:spPr bwMode="auto">
          <a:xfrm>
            <a:off x="2057400" y="3124200"/>
            <a:ext cx="1219200" cy="1828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068" name="Rectangle 6"/>
          <p:cNvSpPr>
            <a:spLocks noChangeArrowheads="1"/>
          </p:cNvSpPr>
          <p:nvPr/>
        </p:nvSpPr>
        <p:spPr bwMode="auto">
          <a:xfrm>
            <a:off x="5257800" y="3124200"/>
            <a:ext cx="2895600" cy="18288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069" name="Text Box 7"/>
          <p:cNvSpPr txBox="1">
            <a:spLocks noChangeArrowheads="1"/>
          </p:cNvSpPr>
          <p:nvPr/>
        </p:nvSpPr>
        <p:spPr bwMode="auto">
          <a:xfrm>
            <a:off x="2286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88070" name="Text Box 8"/>
          <p:cNvSpPr txBox="1">
            <a:spLocks noChangeArrowheads="1"/>
          </p:cNvSpPr>
          <p:nvPr/>
        </p:nvSpPr>
        <p:spPr bwMode="auto">
          <a:xfrm>
            <a:off x="18288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3 yds</a:t>
            </a:r>
          </a:p>
        </p:txBody>
      </p:sp>
      <p:sp>
        <p:nvSpPr>
          <p:cNvPr id="88071" name="Text Box 9"/>
          <p:cNvSpPr txBox="1">
            <a:spLocks noChangeArrowheads="1"/>
          </p:cNvSpPr>
          <p:nvPr/>
        </p:nvSpPr>
        <p:spPr bwMode="auto">
          <a:xfrm>
            <a:off x="60198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9 yds</a:t>
            </a:r>
          </a:p>
        </p:txBody>
      </p:sp>
      <p:sp>
        <p:nvSpPr>
          <p:cNvPr id="88072" name="AutoShape 10"/>
          <p:cNvSpPr>
            <a:spLocks/>
          </p:cNvSpPr>
          <p:nvPr/>
        </p:nvSpPr>
        <p:spPr bwMode="auto">
          <a:xfrm>
            <a:off x="13716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3" name="AutoShape 11"/>
          <p:cNvSpPr>
            <a:spLocks/>
          </p:cNvSpPr>
          <p:nvPr/>
        </p:nvSpPr>
        <p:spPr bwMode="auto">
          <a:xfrm rot="-5400000">
            <a:off x="66294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4" name="AutoShape 12"/>
          <p:cNvSpPr>
            <a:spLocks/>
          </p:cNvSpPr>
          <p:nvPr/>
        </p:nvSpPr>
        <p:spPr bwMode="auto">
          <a:xfrm rot="-5400000">
            <a:off x="24003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5" name="Text Box 13"/>
          <p:cNvSpPr txBox="1">
            <a:spLocks noChangeArrowheads="1"/>
          </p:cNvSpPr>
          <p:nvPr/>
        </p:nvSpPr>
        <p:spPr bwMode="auto">
          <a:xfrm>
            <a:off x="3810000" y="3352800"/>
            <a:ext cx="914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88076" name="AutoShape 14"/>
          <p:cNvSpPr>
            <a:spLocks/>
          </p:cNvSpPr>
          <p:nvPr/>
        </p:nvSpPr>
        <p:spPr bwMode="auto">
          <a:xfrm>
            <a:off x="47244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7" name="Text Box 15"/>
          <p:cNvSpPr txBox="1">
            <a:spLocks noChangeArrowheads="1"/>
          </p:cNvSpPr>
          <p:nvPr/>
        </p:nvSpPr>
        <p:spPr bwMode="auto">
          <a:xfrm>
            <a:off x="2209800" y="24384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4 x 3</a:t>
            </a:r>
          </a:p>
        </p:txBody>
      </p:sp>
      <p:sp>
        <p:nvSpPr>
          <p:cNvPr id="88078" name="Text Box 16"/>
          <p:cNvSpPr txBox="1">
            <a:spLocks noChangeArrowheads="1"/>
          </p:cNvSpPr>
          <p:nvPr/>
        </p:nvSpPr>
        <p:spPr bwMode="auto">
          <a:xfrm>
            <a:off x="6172200" y="24384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4 x 9</a:t>
            </a:r>
          </a:p>
        </p:txBody>
      </p:sp>
    </p:spTree>
    <p:custDataLst>
      <p:tags r:id="rId1"/>
    </p:custData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6) Write an expression that shows how to find the area of the rectangle and uses the distributive property.</a:t>
            </a:r>
          </a:p>
        </p:txBody>
      </p:sp>
      <p:sp>
        <p:nvSpPr>
          <p:cNvPr id="89091" name="Rectangle 5"/>
          <p:cNvSpPr>
            <a:spLocks noChangeArrowheads="1"/>
          </p:cNvSpPr>
          <p:nvPr/>
        </p:nvSpPr>
        <p:spPr bwMode="auto">
          <a:xfrm>
            <a:off x="2057400" y="3124200"/>
            <a:ext cx="1219200" cy="1828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2" name="Rectangle 6"/>
          <p:cNvSpPr>
            <a:spLocks noChangeArrowheads="1"/>
          </p:cNvSpPr>
          <p:nvPr/>
        </p:nvSpPr>
        <p:spPr bwMode="auto">
          <a:xfrm>
            <a:off x="5257800" y="3124200"/>
            <a:ext cx="2895600" cy="18288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3" name="Text Box 7"/>
          <p:cNvSpPr txBox="1">
            <a:spLocks noChangeArrowheads="1"/>
          </p:cNvSpPr>
          <p:nvPr/>
        </p:nvSpPr>
        <p:spPr bwMode="auto">
          <a:xfrm>
            <a:off x="2286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89094" name="Text Box 8"/>
          <p:cNvSpPr txBox="1">
            <a:spLocks noChangeArrowheads="1"/>
          </p:cNvSpPr>
          <p:nvPr/>
        </p:nvSpPr>
        <p:spPr bwMode="auto">
          <a:xfrm>
            <a:off x="18288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3 yds</a:t>
            </a:r>
          </a:p>
        </p:txBody>
      </p:sp>
      <p:sp>
        <p:nvSpPr>
          <p:cNvPr id="89095" name="Text Box 9"/>
          <p:cNvSpPr txBox="1">
            <a:spLocks noChangeArrowheads="1"/>
          </p:cNvSpPr>
          <p:nvPr/>
        </p:nvSpPr>
        <p:spPr bwMode="auto">
          <a:xfrm>
            <a:off x="60198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9 yds</a:t>
            </a:r>
          </a:p>
        </p:txBody>
      </p:sp>
      <p:sp>
        <p:nvSpPr>
          <p:cNvPr id="89096" name="AutoShape 10"/>
          <p:cNvSpPr>
            <a:spLocks/>
          </p:cNvSpPr>
          <p:nvPr/>
        </p:nvSpPr>
        <p:spPr bwMode="auto">
          <a:xfrm>
            <a:off x="13716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7" name="AutoShape 11"/>
          <p:cNvSpPr>
            <a:spLocks/>
          </p:cNvSpPr>
          <p:nvPr/>
        </p:nvSpPr>
        <p:spPr bwMode="auto">
          <a:xfrm rot="-5400000">
            <a:off x="66294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8" name="AutoShape 12"/>
          <p:cNvSpPr>
            <a:spLocks/>
          </p:cNvSpPr>
          <p:nvPr/>
        </p:nvSpPr>
        <p:spPr bwMode="auto">
          <a:xfrm rot="-5400000">
            <a:off x="24003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9" name="Text Box 15"/>
          <p:cNvSpPr txBox="1">
            <a:spLocks noChangeArrowheads="1"/>
          </p:cNvSpPr>
          <p:nvPr/>
        </p:nvSpPr>
        <p:spPr bwMode="auto">
          <a:xfrm>
            <a:off x="2209800" y="24384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4 x 3</a:t>
            </a:r>
          </a:p>
        </p:txBody>
      </p:sp>
      <p:sp>
        <p:nvSpPr>
          <p:cNvPr id="89100" name="Text Box 16"/>
          <p:cNvSpPr txBox="1">
            <a:spLocks noChangeArrowheads="1"/>
          </p:cNvSpPr>
          <p:nvPr/>
        </p:nvSpPr>
        <p:spPr bwMode="auto">
          <a:xfrm>
            <a:off x="6172200" y="24384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4 x 9</a:t>
            </a:r>
          </a:p>
        </p:txBody>
      </p:sp>
    </p:spTree>
    <p:custDataLst>
      <p:tags r:id="rId1"/>
    </p:custData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6) Write an expression that shows how to find the area of the rectangle and uses the distributive property.</a:t>
            </a:r>
          </a:p>
        </p:txBody>
      </p:sp>
      <p:sp>
        <p:nvSpPr>
          <p:cNvPr id="90115" name="Rectangle 5"/>
          <p:cNvSpPr>
            <a:spLocks noChangeArrowheads="1"/>
          </p:cNvSpPr>
          <p:nvPr/>
        </p:nvSpPr>
        <p:spPr bwMode="auto">
          <a:xfrm>
            <a:off x="2743200" y="3124200"/>
            <a:ext cx="1219200" cy="1828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116" name="Rectangle 6"/>
          <p:cNvSpPr>
            <a:spLocks noChangeArrowheads="1"/>
          </p:cNvSpPr>
          <p:nvPr/>
        </p:nvSpPr>
        <p:spPr bwMode="auto">
          <a:xfrm>
            <a:off x="4724400" y="3124200"/>
            <a:ext cx="2895600" cy="18288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117" name="Text Box 7"/>
          <p:cNvSpPr txBox="1">
            <a:spLocks noChangeArrowheads="1"/>
          </p:cNvSpPr>
          <p:nvPr/>
        </p:nvSpPr>
        <p:spPr bwMode="auto">
          <a:xfrm>
            <a:off x="914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90118" name="Text Box 8"/>
          <p:cNvSpPr txBox="1">
            <a:spLocks noChangeArrowheads="1"/>
          </p:cNvSpPr>
          <p:nvPr/>
        </p:nvSpPr>
        <p:spPr bwMode="auto">
          <a:xfrm>
            <a:off x="25146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3 yds</a:t>
            </a:r>
          </a:p>
        </p:txBody>
      </p:sp>
      <p:sp>
        <p:nvSpPr>
          <p:cNvPr id="90119" name="Text Box 9"/>
          <p:cNvSpPr txBox="1">
            <a:spLocks noChangeArrowheads="1"/>
          </p:cNvSpPr>
          <p:nvPr/>
        </p:nvSpPr>
        <p:spPr bwMode="auto">
          <a:xfrm>
            <a:off x="54864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9 yds</a:t>
            </a:r>
          </a:p>
        </p:txBody>
      </p:sp>
      <p:sp>
        <p:nvSpPr>
          <p:cNvPr id="90120" name="AutoShape 10"/>
          <p:cNvSpPr>
            <a:spLocks/>
          </p:cNvSpPr>
          <p:nvPr/>
        </p:nvSpPr>
        <p:spPr bwMode="auto">
          <a:xfrm>
            <a:off x="20574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1" name="AutoShape 11"/>
          <p:cNvSpPr>
            <a:spLocks/>
          </p:cNvSpPr>
          <p:nvPr/>
        </p:nvSpPr>
        <p:spPr bwMode="auto">
          <a:xfrm rot="-5400000">
            <a:off x="60960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2" name="AutoShape 12"/>
          <p:cNvSpPr>
            <a:spLocks/>
          </p:cNvSpPr>
          <p:nvPr/>
        </p:nvSpPr>
        <p:spPr bwMode="auto">
          <a:xfrm rot="-5400000">
            <a:off x="30861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3" name="Text Box 13"/>
          <p:cNvSpPr txBox="1">
            <a:spLocks noChangeArrowheads="1"/>
          </p:cNvSpPr>
          <p:nvPr/>
        </p:nvSpPr>
        <p:spPr bwMode="auto">
          <a:xfrm>
            <a:off x="2895600" y="24384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4 x 3</a:t>
            </a:r>
          </a:p>
        </p:txBody>
      </p:sp>
      <p:sp>
        <p:nvSpPr>
          <p:cNvPr id="90124" name="Text Box 14"/>
          <p:cNvSpPr txBox="1">
            <a:spLocks noChangeArrowheads="1"/>
          </p:cNvSpPr>
          <p:nvPr/>
        </p:nvSpPr>
        <p:spPr bwMode="auto">
          <a:xfrm>
            <a:off x="5638800" y="24384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4 x 9</a:t>
            </a:r>
          </a:p>
        </p:txBody>
      </p:sp>
    </p:spTree>
    <p:custDataLst>
      <p:tags r:id="rId1"/>
    </p:custData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6) Write an expression that shows how to find the area of the rectangle and uses the distributive property.</a:t>
            </a:r>
          </a:p>
        </p:txBody>
      </p:sp>
      <p:sp>
        <p:nvSpPr>
          <p:cNvPr id="91139" name="Rectangle 5"/>
          <p:cNvSpPr>
            <a:spLocks noChangeArrowheads="1"/>
          </p:cNvSpPr>
          <p:nvPr/>
        </p:nvSpPr>
        <p:spPr bwMode="auto">
          <a:xfrm>
            <a:off x="3124200" y="3124200"/>
            <a:ext cx="1219200" cy="1828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0" name="Rectangle 6"/>
          <p:cNvSpPr>
            <a:spLocks noChangeArrowheads="1"/>
          </p:cNvSpPr>
          <p:nvPr/>
        </p:nvSpPr>
        <p:spPr bwMode="auto">
          <a:xfrm>
            <a:off x="4343400" y="3124200"/>
            <a:ext cx="2895600" cy="18288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1" name="Text Box 7"/>
          <p:cNvSpPr txBox="1">
            <a:spLocks noChangeArrowheads="1"/>
          </p:cNvSpPr>
          <p:nvPr/>
        </p:nvSpPr>
        <p:spPr bwMode="auto">
          <a:xfrm>
            <a:off x="1295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91142" name="Text Box 8"/>
          <p:cNvSpPr txBox="1">
            <a:spLocks noChangeArrowheads="1"/>
          </p:cNvSpPr>
          <p:nvPr/>
        </p:nvSpPr>
        <p:spPr bwMode="auto">
          <a:xfrm>
            <a:off x="28956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3 yds</a:t>
            </a:r>
          </a:p>
        </p:txBody>
      </p:sp>
      <p:sp>
        <p:nvSpPr>
          <p:cNvPr id="91143" name="Text Box 9"/>
          <p:cNvSpPr txBox="1">
            <a:spLocks noChangeArrowheads="1"/>
          </p:cNvSpPr>
          <p:nvPr/>
        </p:nvSpPr>
        <p:spPr bwMode="auto">
          <a:xfrm>
            <a:off x="51054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9 yds</a:t>
            </a:r>
          </a:p>
        </p:txBody>
      </p:sp>
      <p:sp>
        <p:nvSpPr>
          <p:cNvPr id="91144" name="AutoShape 10"/>
          <p:cNvSpPr>
            <a:spLocks/>
          </p:cNvSpPr>
          <p:nvPr/>
        </p:nvSpPr>
        <p:spPr bwMode="auto">
          <a:xfrm>
            <a:off x="24384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5" name="AutoShape 11"/>
          <p:cNvSpPr>
            <a:spLocks/>
          </p:cNvSpPr>
          <p:nvPr/>
        </p:nvSpPr>
        <p:spPr bwMode="auto">
          <a:xfrm rot="-5400000">
            <a:off x="57150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6" name="AutoShape 12"/>
          <p:cNvSpPr>
            <a:spLocks/>
          </p:cNvSpPr>
          <p:nvPr/>
        </p:nvSpPr>
        <p:spPr bwMode="auto">
          <a:xfrm rot="-5400000">
            <a:off x="34671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7" name="Text Box 13"/>
          <p:cNvSpPr txBox="1">
            <a:spLocks noChangeArrowheads="1"/>
          </p:cNvSpPr>
          <p:nvPr/>
        </p:nvSpPr>
        <p:spPr bwMode="auto">
          <a:xfrm>
            <a:off x="3276600" y="24384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4 x 3  +</a:t>
            </a:r>
          </a:p>
        </p:txBody>
      </p:sp>
      <p:sp>
        <p:nvSpPr>
          <p:cNvPr id="91148" name="Text Box 14"/>
          <p:cNvSpPr txBox="1">
            <a:spLocks noChangeArrowheads="1"/>
          </p:cNvSpPr>
          <p:nvPr/>
        </p:nvSpPr>
        <p:spPr bwMode="auto">
          <a:xfrm>
            <a:off x="4724400" y="243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4 x 9</a:t>
            </a:r>
          </a:p>
        </p:txBody>
      </p:sp>
    </p:spTree>
    <p:custDataLst>
      <p:tags r:id="rId1"/>
    </p:custData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7) Write an expression that shows how to find the area of the rectangle and uses the distributive property.</a:t>
            </a:r>
          </a:p>
        </p:txBody>
      </p:sp>
      <p:sp>
        <p:nvSpPr>
          <p:cNvPr id="92163" name="Rectangle 5"/>
          <p:cNvSpPr>
            <a:spLocks noChangeArrowheads="1"/>
          </p:cNvSpPr>
          <p:nvPr/>
        </p:nvSpPr>
        <p:spPr bwMode="auto">
          <a:xfrm>
            <a:off x="3124200" y="3124200"/>
            <a:ext cx="1219200" cy="22860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4" name="Rectangle 6"/>
          <p:cNvSpPr>
            <a:spLocks noChangeArrowheads="1"/>
          </p:cNvSpPr>
          <p:nvPr/>
        </p:nvSpPr>
        <p:spPr bwMode="auto">
          <a:xfrm>
            <a:off x="4343400" y="3124200"/>
            <a:ext cx="2895600" cy="2286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5" name="Text Box 7"/>
          <p:cNvSpPr txBox="1">
            <a:spLocks noChangeArrowheads="1"/>
          </p:cNvSpPr>
          <p:nvPr/>
        </p:nvSpPr>
        <p:spPr bwMode="auto">
          <a:xfrm>
            <a:off x="1295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6 yds</a:t>
            </a:r>
          </a:p>
        </p:txBody>
      </p:sp>
      <p:sp>
        <p:nvSpPr>
          <p:cNvPr id="92166" name="Text Box 8"/>
          <p:cNvSpPr txBox="1">
            <a:spLocks noChangeArrowheads="1"/>
          </p:cNvSpPr>
          <p:nvPr/>
        </p:nvSpPr>
        <p:spPr bwMode="auto">
          <a:xfrm>
            <a:off x="3124200" y="57912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92167" name="Text Box 9"/>
          <p:cNvSpPr txBox="1">
            <a:spLocks noChangeArrowheads="1"/>
          </p:cNvSpPr>
          <p:nvPr/>
        </p:nvSpPr>
        <p:spPr bwMode="auto">
          <a:xfrm>
            <a:off x="5105400" y="57912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8 yds</a:t>
            </a:r>
          </a:p>
        </p:txBody>
      </p:sp>
      <p:sp>
        <p:nvSpPr>
          <p:cNvPr id="92168" name="AutoShape 10"/>
          <p:cNvSpPr>
            <a:spLocks/>
          </p:cNvSpPr>
          <p:nvPr/>
        </p:nvSpPr>
        <p:spPr bwMode="auto">
          <a:xfrm>
            <a:off x="2438400" y="3200400"/>
            <a:ext cx="381000" cy="2133600"/>
          </a:xfrm>
          <a:prstGeom prst="leftBrace">
            <a:avLst>
              <a:gd name="adj1" fmla="val 4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69" name="AutoShape 11"/>
          <p:cNvSpPr>
            <a:spLocks/>
          </p:cNvSpPr>
          <p:nvPr/>
        </p:nvSpPr>
        <p:spPr bwMode="auto">
          <a:xfrm rot="-5400000">
            <a:off x="5676900" y="4305300"/>
            <a:ext cx="304800" cy="2667000"/>
          </a:xfrm>
          <a:prstGeom prst="leftBrace">
            <a:avLst>
              <a:gd name="adj1" fmla="val 7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70" name="AutoShape 12"/>
          <p:cNvSpPr>
            <a:spLocks/>
          </p:cNvSpPr>
          <p:nvPr/>
        </p:nvSpPr>
        <p:spPr bwMode="auto">
          <a:xfrm rot="-5400000">
            <a:off x="3581400" y="5029200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7) Write an expression that shows how to find the area of the rectangle and uses the distributive property.</a:t>
            </a:r>
          </a:p>
        </p:txBody>
      </p:sp>
      <p:sp>
        <p:nvSpPr>
          <p:cNvPr id="93187" name="Rectangle 5"/>
          <p:cNvSpPr>
            <a:spLocks noChangeArrowheads="1"/>
          </p:cNvSpPr>
          <p:nvPr/>
        </p:nvSpPr>
        <p:spPr bwMode="auto">
          <a:xfrm>
            <a:off x="2667000" y="3124200"/>
            <a:ext cx="1219200" cy="22860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88" name="Rectangle 6"/>
          <p:cNvSpPr>
            <a:spLocks noChangeArrowheads="1"/>
          </p:cNvSpPr>
          <p:nvPr/>
        </p:nvSpPr>
        <p:spPr bwMode="auto">
          <a:xfrm>
            <a:off x="4724400" y="3124200"/>
            <a:ext cx="2895600" cy="2286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89" name="Text Box 7"/>
          <p:cNvSpPr txBox="1">
            <a:spLocks noChangeArrowheads="1"/>
          </p:cNvSpPr>
          <p:nvPr/>
        </p:nvSpPr>
        <p:spPr bwMode="auto">
          <a:xfrm>
            <a:off x="8382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6 yds</a:t>
            </a:r>
          </a:p>
        </p:txBody>
      </p:sp>
      <p:sp>
        <p:nvSpPr>
          <p:cNvPr id="93190" name="Text Box 8"/>
          <p:cNvSpPr txBox="1">
            <a:spLocks noChangeArrowheads="1"/>
          </p:cNvSpPr>
          <p:nvPr/>
        </p:nvSpPr>
        <p:spPr bwMode="auto">
          <a:xfrm>
            <a:off x="2667000" y="57912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93191" name="Text Box 9"/>
          <p:cNvSpPr txBox="1">
            <a:spLocks noChangeArrowheads="1"/>
          </p:cNvSpPr>
          <p:nvPr/>
        </p:nvSpPr>
        <p:spPr bwMode="auto">
          <a:xfrm>
            <a:off x="5486400" y="57912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8 yds</a:t>
            </a:r>
          </a:p>
        </p:txBody>
      </p:sp>
      <p:sp>
        <p:nvSpPr>
          <p:cNvPr id="93192" name="AutoShape 10"/>
          <p:cNvSpPr>
            <a:spLocks/>
          </p:cNvSpPr>
          <p:nvPr/>
        </p:nvSpPr>
        <p:spPr bwMode="auto">
          <a:xfrm>
            <a:off x="1981200" y="3200400"/>
            <a:ext cx="381000" cy="2133600"/>
          </a:xfrm>
          <a:prstGeom prst="leftBrace">
            <a:avLst>
              <a:gd name="adj1" fmla="val 4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3" name="AutoShape 11"/>
          <p:cNvSpPr>
            <a:spLocks/>
          </p:cNvSpPr>
          <p:nvPr/>
        </p:nvSpPr>
        <p:spPr bwMode="auto">
          <a:xfrm rot="-5400000">
            <a:off x="6057900" y="4305300"/>
            <a:ext cx="304800" cy="2667000"/>
          </a:xfrm>
          <a:prstGeom prst="leftBrace">
            <a:avLst>
              <a:gd name="adj1" fmla="val 7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4" name="AutoShape 12"/>
          <p:cNvSpPr>
            <a:spLocks/>
          </p:cNvSpPr>
          <p:nvPr/>
        </p:nvSpPr>
        <p:spPr bwMode="auto">
          <a:xfrm rot="-5400000">
            <a:off x="3124200" y="5029200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 eaLnBrk="1" hangingPunct="1"/>
            <a:r>
              <a:rPr lang="en-US" sz="1200" smtClean="0"/>
              <a:t>Example 1-2b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1270" name="Picture 12" descr="3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210425" y="104775"/>
            <a:ext cx="1695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4013" name="Text Box 13"/>
          <p:cNvSpPr txBox="1">
            <a:spLocks noChangeArrowheads="1"/>
          </p:cNvSpPr>
          <p:nvPr/>
        </p:nvSpPr>
        <p:spPr bwMode="auto">
          <a:xfrm>
            <a:off x="619125" y="1279525"/>
            <a:ext cx="8139113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b="1">
                <a:solidFill>
                  <a:srgbClr val="FFEB55"/>
                </a:solidFill>
              </a:rPr>
              <a:t>Evaluate either expression to find the total cost.</a:t>
            </a:r>
          </a:p>
        </p:txBody>
      </p:sp>
      <p:pic>
        <p:nvPicPr>
          <p:cNvPr id="384020" name="Picture 20" descr="example 2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769938" y="2093913"/>
            <a:ext cx="7872412" cy="420687"/>
            <a:chOff x="485" y="1319"/>
            <a:chExt cx="4959" cy="265"/>
          </a:xfrm>
        </p:grpSpPr>
        <p:pic>
          <p:nvPicPr>
            <p:cNvPr id="11282" name="Picture 21" descr="Eqn2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485" y="1337"/>
              <a:ext cx="2759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83" name="Text Box 24"/>
            <p:cNvSpPr txBox="1">
              <a:spLocks noChangeArrowheads="1"/>
            </p:cNvSpPr>
            <p:nvPr/>
          </p:nvSpPr>
          <p:spPr bwMode="black">
            <a:xfrm>
              <a:off x="3533" y="1319"/>
              <a:ext cx="1911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Distributive Property</a:t>
              </a:r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2644775" y="3084513"/>
            <a:ext cx="5997575" cy="420687"/>
            <a:chOff x="1666" y="1943"/>
            <a:chExt cx="3778" cy="265"/>
          </a:xfrm>
        </p:grpSpPr>
        <p:pic>
          <p:nvPicPr>
            <p:cNvPr id="11280" name="Picture 22" descr="Eqn2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1666" y="1957"/>
              <a:ext cx="1155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81" name="Text Box 25"/>
            <p:cNvSpPr txBox="1">
              <a:spLocks noChangeArrowheads="1"/>
            </p:cNvSpPr>
            <p:nvPr/>
          </p:nvSpPr>
          <p:spPr bwMode="black">
            <a:xfrm>
              <a:off x="3533" y="1943"/>
              <a:ext cx="1911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Multiply.</a:t>
              </a:r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2644775" y="4016375"/>
            <a:ext cx="5997575" cy="420688"/>
            <a:chOff x="1666" y="2530"/>
            <a:chExt cx="3778" cy="265"/>
          </a:xfrm>
        </p:grpSpPr>
        <p:pic>
          <p:nvPicPr>
            <p:cNvPr id="11278" name="Picture 23" descr="Eqn25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1666" y="2547"/>
              <a:ext cx="618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9" name="Text Box 26"/>
            <p:cNvSpPr txBox="1">
              <a:spLocks noChangeArrowheads="1"/>
            </p:cNvSpPr>
            <p:nvPr/>
          </p:nvSpPr>
          <p:spPr bwMode="black">
            <a:xfrm>
              <a:off x="3533" y="2530"/>
              <a:ext cx="1911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Add.</a:t>
              </a:r>
            </a:p>
          </p:txBody>
        </p:sp>
      </p:grpSp>
      <p:sp>
        <p:nvSpPr>
          <p:cNvPr id="384027" name="Text Box 27"/>
          <p:cNvSpPr txBox="1">
            <a:spLocks noChangeArrowheads="1"/>
          </p:cNvSpPr>
          <p:nvPr/>
        </p:nvSpPr>
        <p:spPr bwMode="auto">
          <a:xfrm>
            <a:off x="619125" y="4772025"/>
            <a:ext cx="659606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314450" indent="-131445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EB55"/>
                </a:solidFill>
              </a:rPr>
              <a:t>Answer:	</a:t>
            </a:r>
            <a:r>
              <a:rPr lang="en-US">
                <a:solidFill>
                  <a:srgbClr val="000000"/>
                </a:solidFill>
              </a:rPr>
              <a:t>The total cost is</a:t>
            </a:r>
            <a:r>
              <a:rPr lang="en-US" b="1">
                <a:solidFill>
                  <a:srgbClr val="FFEB55"/>
                </a:solidFill>
              </a:rPr>
              <a:t> </a:t>
            </a:r>
            <a:r>
              <a:rPr lang="en-US" sz="2800">
                <a:solidFill>
                  <a:srgbClr val="FFFFFF"/>
                </a:solidFill>
                <a:latin typeface="Times New Roman" pitchFamily="18" charset="0"/>
              </a:rPr>
              <a:t>$336</a:t>
            </a:r>
            <a:r>
              <a:rPr lang="en-US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384031" name="Text Box 31"/>
          <p:cNvSpPr txBox="1">
            <a:spLocks noChangeArrowheads="1"/>
          </p:cNvSpPr>
          <p:nvPr/>
        </p:nvSpPr>
        <p:spPr bwMode="auto">
          <a:xfrm>
            <a:off x="625475" y="5583238"/>
            <a:ext cx="6596063" cy="72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314450" indent="-131445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b="1">
                <a:solidFill>
                  <a:srgbClr val="FFEB55"/>
                </a:solidFill>
              </a:rPr>
              <a:t>Check	</a:t>
            </a:r>
            <a:r>
              <a:rPr lang="en-US">
                <a:solidFill>
                  <a:srgbClr val="000000"/>
                </a:solidFill>
              </a:rPr>
              <a:t>You can check your results by evaluating</a:t>
            </a:r>
            <a:r>
              <a:rPr lang="en-US" b="1">
                <a:solidFill>
                  <a:srgbClr val="FFEB55"/>
                </a:solidFill>
              </a:rPr>
              <a:t> </a:t>
            </a:r>
            <a:r>
              <a:rPr lang="en-US" sz="2800">
                <a:solidFill>
                  <a:srgbClr val="FFFFFF"/>
                </a:solidFill>
                <a:latin typeface="Times New Roman" pitchFamily="18" charset="0"/>
              </a:rPr>
              <a:t>4($84)</a:t>
            </a:r>
            <a:r>
              <a:rPr lang="en-US">
                <a:solidFill>
                  <a:srgbClr val="000000"/>
                </a:solidFill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84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84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84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84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13" grpId="0" build="p" autoUpdateAnimBg="0" advAuto="0"/>
      <p:bldP spid="384027" grpId="0" autoUpdateAnimBg="0"/>
      <p:bldP spid="384031" grpId="0" autoUpdateAnimBg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7) Write an expression that shows how to find the area of the rectangle and uses the distributive property.</a:t>
            </a:r>
          </a:p>
        </p:txBody>
      </p:sp>
      <p:sp>
        <p:nvSpPr>
          <p:cNvPr id="94211" name="Rectangle 5"/>
          <p:cNvSpPr>
            <a:spLocks noChangeArrowheads="1"/>
          </p:cNvSpPr>
          <p:nvPr/>
        </p:nvSpPr>
        <p:spPr bwMode="auto">
          <a:xfrm>
            <a:off x="2362200" y="3124200"/>
            <a:ext cx="1219200" cy="22860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212" name="Rectangle 6"/>
          <p:cNvSpPr>
            <a:spLocks noChangeArrowheads="1"/>
          </p:cNvSpPr>
          <p:nvPr/>
        </p:nvSpPr>
        <p:spPr bwMode="auto">
          <a:xfrm>
            <a:off x="5257800" y="3124200"/>
            <a:ext cx="2895600" cy="2286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213" name="Text Box 7"/>
          <p:cNvSpPr txBox="1">
            <a:spLocks noChangeArrowheads="1"/>
          </p:cNvSpPr>
          <p:nvPr/>
        </p:nvSpPr>
        <p:spPr bwMode="auto">
          <a:xfrm>
            <a:off x="533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6 yds</a:t>
            </a:r>
          </a:p>
        </p:txBody>
      </p:sp>
      <p:sp>
        <p:nvSpPr>
          <p:cNvPr id="94214" name="Text Box 8"/>
          <p:cNvSpPr txBox="1">
            <a:spLocks noChangeArrowheads="1"/>
          </p:cNvSpPr>
          <p:nvPr/>
        </p:nvSpPr>
        <p:spPr bwMode="auto">
          <a:xfrm>
            <a:off x="2362200" y="57912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94215" name="Text Box 9"/>
          <p:cNvSpPr txBox="1">
            <a:spLocks noChangeArrowheads="1"/>
          </p:cNvSpPr>
          <p:nvPr/>
        </p:nvSpPr>
        <p:spPr bwMode="auto">
          <a:xfrm>
            <a:off x="6019800" y="57912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8 yds</a:t>
            </a:r>
          </a:p>
        </p:txBody>
      </p:sp>
      <p:sp>
        <p:nvSpPr>
          <p:cNvPr id="94216" name="AutoShape 10"/>
          <p:cNvSpPr>
            <a:spLocks/>
          </p:cNvSpPr>
          <p:nvPr/>
        </p:nvSpPr>
        <p:spPr bwMode="auto">
          <a:xfrm>
            <a:off x="1676400" y="3200400"/>
            <a:ext cx="381000" cy="2133600"/>
          </a:xfrm>
          <a:prstGeom prst="leftBrace">
            <a:avLst>
              <a:gd name="adj1" fmla="val 4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17" name="AutoShape 11"/>
          <p:cNvSpPr>
            <a:spLocks/>
          </p:cNvSpPr>
          <p:nvPr/>
        </p:nvSpPr>
        <p:spPr bwMode="auto">
          <a:xfrm rot="-5400000">
            <a:off x="6591300" y="4305300"/>
            <a:ext cx="304800" cy="2667000"/>
          </a:xfrm>
          <a:prstGeom prst="leftBrace">
            <a:avLst>
              <a:gd name="adj1" fmla="val 7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18" name="AutoShape 12"/>
          <p:cNvSpPr>
            <a:spLocks/>
          </p:cNvSpPr>
          <p:nvPr/>
        </p:nvSpPr>
        <p:spPr bwMode="auto">
          <a:xfrm rot="-5400000">
            <a:off x="2819400" y="5029200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7) Write an expression that shows how to find the area of the rectangle and uses the distributive property.</a:t>
            </a:r>
          </a:p>
        </p:txBody>
      </p:sp>
      <p:sp>
        <p:nvSpPr>
          <p:cNvPr id="95235" name="Rectangle 5"/>
          <p:cNvSpPr>
            <a:spLocks noChangeArrowheads="1"/>
          </p:cNvSpPr>
          <p:nvPr/>
        </p:nvSpPr>
        <p:spPr bwMode="auto">
          <a:xfrm>
            <a:off x="2362200" y="3124200"/>
            <a:ext cx="1219200" cy="22860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236" name="Rectangle 6"/>
          <p:cNvSpPr>
            <a:spLocks noChangeArrowheads="1"/>
          </p:cNvSpPr>
          <p:nvPr/>
        </p:nvSpPr>
        <p:spPr bwMode="auto">
          <a:xfrm>
            <a:off x="5257800" y="3124200"/>
            <a:ext cx="2895600" cy="2286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237" name="Text Box 7"/>
          <p:cNvSpPr txBox="1">
            <a:spLocks noChangeArrowheads="1"/>
          </p:cNvSpPr>
          <p:nvPr/>
        </p:nvSpPr>
        <p:spPr bwMode="auto">
          <a:xfrm>
            <a:off x="533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6 yds</a:t>
            </a:r>
          </a:p>
        </p:txBody>
      </p:sp>
      <p:sp>
        <p:nvSpPr>
          <p:cNvPr id="95238" name="Text Box 8"/>
          <p:cNvSpPr txBox="1">
            <a:spLocks noChangeArrowheads="1"/>
          </p:cNvSpPr>
          <p:nvPr/>
        </p:nvSpPr>
        <p:spPr bwMode="auto">
          <a:xfrm>
            <a:off x="2362200" y="57912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95239" name="Text Box 9"/>
          <p:cNvSpPr txBox="1">
            <a:spLocks noChangeArrowheads="1"/>
          </p:cNvSpPr>
          <p:nvPr/>
        </p:nvSpPr>
        <p:spPr bwMode="auto">
          <a:xfrm>
            <a:off x="6019800" y="57912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8 yds</a:t>
            </a:r>
          </a:p>
        </p:txBody>
      </p:sp>
      <p:sp>
        <p:nvSpPr>
          <p:cNvPr id="95240" name="AutoShape 10"/>
          <p:cNvSpPr>
            <a:spLocks/>
          </p:cNvSpPr>
          <p:nvPr/>
        </p:nvSpPr>
        <p:spPr bwMode="auto">
          <a:xfrm>
            <a:off x="1676400" y="3200400"/>
            <a:ext cx="381000" cy="2133600"/>
          </a:xfrm>
          <a:prstGeom prst="leftBrace">
            <a:avLst>
              <a:gd name="adj1" fmla="val 4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1" name="AutoShape 11"/>
          <p:cNvSpPr>
            <a:spLocks/>
          </p:cNvSpPr>
          <p:nvPr/>
        </p:nvSpPr>
        <p:spPr bwMode="auto">
          <a:xfrm rot="-5400000">
            <a:off x="6591300" y="4305300"/>
            <a:ext cx="304800" cy="2667000"/>
          </a:xfrm>
          <a:prstGeom prst="leftBrace">
            <a:avLst>
              <a:gd name="adj1" fmla="val 7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2" name="AutoShape 12"/>
          <p:cNvSpPr>
            <a:spLocks/>
          </p:cNvSpPr>
          <p:nvPr/>
        </p:nvSpPr>
        <p:spPr bwMode="auto">
          <a:xfrm rot="-5400000">
            <a:off x="2819400" y="5029200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3" name="Text Box 13"/>
          <p:cNvSpPr txBox="1">
            <a:spLocks noChangeArrowheads="1"/>
          </p:cNvSpPr>
          <p:nvPr/>
        </p:nvSpPr>
        <p:spPr bwMode="auto">
          <a:xfrm>
            <a:off x="4038600" y="35052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6 yds</a:t>
            </a:r>
          </a:p>
        </p:txBody>
      </p:sp>
      <p:sp>
        <p:nvSpPr>
          <p:cNvPr id="95244" name="AutoShape 14"/>
          <p:cNvSpPr>
            <a:spLocks/>
          </p:cNvSpPr>
          <p:nvPr/>
        </p:nvSpPr>
        <p:spPr bwMode="auto">
          <a:xfrm>
            <a:off x="4648200" y="3200400"/>
            <a:ext cx="381000" cy="2133600"/>
          </a:xfrm>
          <a:prstGeom prst="leftBrace">
            <a:avLst>
              <a:gd name="adj1" fmla="val 4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7) Write an expression that shows how to find the area of the rectangle and uses the distributive property.</a:t>
            </a:r>
          </a:p>
        </p:txBody>
      </p:sp>
      <p:sp>
        <p:nvSpPr>
          <p:cNvPr id="96259" name="Rectangle 5"/>
          <p:cNvSpPr>
            <a:spLocks noChangeArrowheads="1"/>
          </p:cNvSpPr>
          <p:nvPr/>
        </p:nvSpPr>
        <p:spPr bwMode="auto">
          <a:xfrm>
            <a:off x="2362200" y="3124200"/>
            <a:ext cx="12192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60" name="Rectangle 6"/>
          <p:cNvSpPr>
            <a:spLocks noChangeArrowheads="1"/>
          </p:cNvSpPr>
          <p:nvPr/>
        </p:nvSpPr>
        <p:spPr bwMode="auto">
          <a:xfrm>
            <a:off x="5257800" y="3124200"/>
            <a:ext cx="2895600" cy="2286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261" name="Text Box 7"/>
          <p:cNvSpPr txBox="1">
            <a:spLocks noChangeArrowheads="1"/>
          </p:cNvSpPr>
          <p:nvPr/>
        </p:nvSpPr>
        <p:spPr bwMode="auto">
          <a:xfrm>
            <a:off x="533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6 yds</a:t>
            </a:r>
          </a:p>
        </p:txBody>
      </p:sp>
      <p:sp>
        <p:nvSpPr>
          <p:cNvPr id="96262" name="Text Box 8"/>
          <p:cNvSpPr txBox="1">
            <a:spLocks noChangeArrowheads="1"/>
          </p:cNvSpPr>
          <p:nvPr/>
        </p:nvSpPr>
        <p:spPr bwMode="auto">
          <a:xfrm>
            <a:off x="2362200" y="57912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96263" name="Text Box 9"/>
          <p:cNvSpPr txBox="1">
            <a:spLocks noChangeArrowheads="1"/>
          </p:cNvSpPr>
          <p:nvPr/>
        </p:nvSpPr>
        <p:spPr bwMode="auto">
          <a:xfrm>
            <a:off x="6019800" y="57912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8 yds</a:t>
            </a:r>
          </a:p>
        </p:txBody>
      </p:sp>
      <p:sp>
        <p:nvSpPr>
          <p:cNvPr id="96264" name="AutoShape 10"/>
          <p:cNvSpPr>
            <a:spLocks/>
          </p:cNvSpPr>
          <p:nvPr/>
        </p:nvSpPr>
        <p:spPr bwMode="auto">
          <a:xfrm>
            <a:off x="1676400" y="3200400"/>
            <a:ext cx="381000" cy="2133600"/>
          </a:xfrm>
          <a:prstGeom prst="leftBrace">
            <a:avLst>
              <a:gd name="adj1" fmla="val 4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65" name="AutoShape 11"/>
          <p:cNvSpPr>
            <a:spLocks/>
          </p:cNvSpPr>
          <p:nvPr/>
        </p:nvSpPr>
        <p:spPr bwMode="auto">
          <a:xfrm rot="-5400000">
            <a:off x="6591300" y="4305300"/>
            <a:ext cx="304800" cy="2667000"/>
          </a:xfrm>
          <a:prstGeom prst="leftBrace">
            <a:avLst>
              <a:gd name="adj1" fmla="val 7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66" name="AutoShape 12"/>
          <p:cNvSpPr>
            <a:spLocks/>
          </p:cNvSpPr>
          <p:nvPr/>
        </p:nvSpPr>
        <p:spPr bwMode="auto">
          <a:xfrm rot="-5400000">
            <a:off x="2819400" y="5029200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67" name="Text Box 13"/>
          <p:cNvSpPr txBox="1">
            <a:spLocks noChangeArrowheads="1"/>
          </p:cNvSpPr>
          <p:nvPr/>
        </p:nvSpPr>
        <p:spPr bwMode="auto">
          <a:xfrm>
            <a:off x="4038600" y="35052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6 yds</a:t>
            </a:r>
          </a:p>
        </p:txBody>
      </p:sp>
      <p:sp>
        <p:nvSpPr>
          <p:cNvPr id="96268" name="AutoShape 14"/>
          <p:cNvSpPr>
            <a:spLocks/>
          </p:cNvSpPr>
          <p:nvPr/>
        </p:nvSpPr>
        <p:spPr bwMode="auto">
          <a:xfrm>
            <a:off x="4648200" y="3200400"/>
            <a:ext cx="381000" cy="2133600"/>
          </a:xfrm>
          <a:prstGeom prst="leftBrace">
            <a:avLst>
              <a:gd name="adj1" fmla="val 4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69" name="Text Box 15"/>
          <p:cNvSpPr txBox="1">
            <a:spLocks noChangeArrowheads="1"/>
          </p:cNvSpPr>
          <p:nvPr/>
        </p:nvSpPr>
        <p:spPr bwMode="auto">
          <a:xfrm>
            <a:off x="2362200" y="39624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6 x 4  </a:t>
            </a:r>
          </a:p>
        </p:txBody>
      </p:sp>
    </p:spTree>
    <p:custDataLst>
      <p:tags r:id="rId1"/>
    </p:custData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7) Write an expression that shows how to find the area of the rectangle and uses the distributive property.</a:t>
            </a:r>
          </a:p>
        </p:txBody>
      </p:sp>
      <p:sp>
        <p:nvSpPr>
          <p:cNvPr id="97283" name="Rectangle 5"/>
          <p:cNvSpPr>
            <a:spLocks noChangeArrowheads="1"/>
          </p:cNvSpPr>
          <p:nvPr/>
        </p:nvSpPr>
        <p:spPr bwMode="auto">
          <a:xfrm>
            <a:off x="2362200" y="3124200"/>
            <a:ext cx="12192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4" name="Rectangle 6"/>
          <p:cNvSpPr>
            <a:spLocks noChangeArrowheads="1"/>
          </p:cNvSpPr>
          <p:nvPr/>
        </p:nvSpPr>
        <p:spPr bwMode="auto">
          <a:xfrm>
            <a:off x="5257800" y="3124200"/>
            <a:ext cx="28956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5" name="Text Box 7"/>
          <p:cNvSpPr txBox="1">
            <a:spLocks noChangeArrowheads="1"/>
          </p:cNvSpPr>
          <p:nvPr/>
        </p:nvSpPr>
        <p:spPr bwMode="auto">
          <a:xfrm>
            <a:off x="533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6 yds</a:t>
            </a:r>
          </a:p>
        </p:txBody>
      </p:sp>
      <p:sp>
        <p:nvSpPr>
          <p:cNvPr id="97286" name="Text Box 8"/>
          <p:cNvSpPr txBox="1">
            <a:spLocks noChangeArrowheads="1"/>
          </p:cNvSpPr>
          <p:nvPr/>
        </p:nvSpPr>
        <p:spPr bwMode="auto">
          <a:xfrm>
            <a:off x="2362200" y="57912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97287" name="Text Box 9"/>
          <p:cNvSpPr txBox="1">
            <a:spLocks noChangeArrowheads="1"/>
          </p:cNvSpPr>
          <p:nvPr/>
        </p:nvSpPr>
        <p:spPr bwMode="auto">
          <a:xfrm>
            <a:off x="6019800" y="57912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8 yds</a:t>
            </a:r>
          </a:p>
        </p:txBody>
      </p:sp>
      <p:sp>
        <p:nvSpPr>
          <p:cNvPr id="97288" name="AutoShape 10"/>
          <p:cNvSpPr>
            <a:spLocks/>
          </p:cNvSpPr>
          <p:nvPr/>
        </p:nvSpPr>
        <p:spPr bwMode="auto">
          <a:xfrm>
            <a:off x="1676400" y="3200400"/>
            <a:ext cx="381000" cy="2133600"/>
          </a:xfrm>
          <a:prstGeom prst="leftBrace">
            <a:avLst>
              <a:gd name="adj1" fmla="val 4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9" name="AutoShape 11"/>
          <p:cNvSpPr>
            <a:spLocks/>
          </p:cNvSpPr>
          <p:nvPr/>
        </p:nvSpPr>
        <p:spPr bwMode="auto">
          <a:xfrm rot="-5400000">
            <a:off x="6591300" y="4305300"/>
            <a:ext cx="304800" cy="2667000"/>
          </a:xfrm>
          <a:prstGeom prst="leftBrace">
            <a:avLst>
              <a:gd name="adj1" fmla="val 7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90" name="AutoShape 12"/>
          <p:cNvSpPr>
            <a:spLocks/>
          </p:cNvSpPr>
          <p:nvPr/>
        </p:nvSpPr>
        <p:spPr bwMode="auto">
          <a:xfrm rot="-5400000">
            <a:off x="2819400" y="5029200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91" name="Text Box 13"/>
          <p:cNvSpPr txBox="1">
            <a:spLocks noChangeArrowheads="1"/>
          </p:cNvSpPr>
          <p:nvPr/>
        </p:nvSpPr>
        <p:spPr bwMode="auto">
          <a:xfrm>
            <a:off x="4038600" y="35052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6 yds</a:t>
            </a:r>
          </a:p>
        </p:txBody>
      </p:sp>
      <p:sp>
        <p:nvSpPr>
          <p:cNvPr id="97292" name="AutoShape 14"/>
          <p:cNvSpPr>
            <a:spLocks/>
          </p:cNvSpPr>
          <p:nvPr/>
        </p:nvSpPr>
        <p:spPr bwMode="auto">
          <a:xfrm>
            <a:off x="4648200" y="3200400"/>
            <a:ext cx="381000" cy="2133600"/>
          </a:xfrm>
          <a:prstGeom prst="leftBrace">
            <a:avLst>
              <a:gd name="adj1" fmla="val 4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93" name="Text Box 15"/>
          <p:cNvSpPr txBox="1">
            <a:spLocks noChangeArrowheads="1"/>
          </p:cNvSpPr>
          <p:nvPr/>
        </p:nvSpPr>
        <p:spPr bwMode="auto">
          <a:xfrm>
            <a:off x="2362200" y="39624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6 x 4  </a:t>
            </a:r>
          </a:p>
        </p:txBody>
      </p:sp>
      <p:sp>
        <p:nvSpPr>
          <p:cNvPr id="97294" name="Text Box 16"/>
          <p:cNvSpPr txBox="1">
            <a:spLocks noChangeArrowheads="1"/>
          </p:cNvSpPr>
          <p:nvPr/>
        </p:nvSpPr>
        <p:spPr bwMode="auto">
          <a:xfrm>
            <a:off x="6172200" y="39624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6 x 8</a:t>
            </a:r>
          </a:p>
        </p:txBody>
      </p:sp>
    </p:spTree>
    <p:custDataLst>
      <p:tags r:id="rId1"/>
    </p:custData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7) Write an expression that shows how to find the area of the rectangle and uses the distributive property.</a:t>
            </a:r>
          </a:p>
        </p:txBody>
      </p:sp>
      <p:sp>
        <p:nvSpPr>
          <p:cNvPr id="98307" name="Rectangle 5"/>
          <p:cNvSpPr>
            <a:spLocks noChangeArrowheads="1"/>
          </p:cNvSpPr>
          <p:nvPr/>
        </p:nvSpPr>
        <p:spPr bwMode="auto">
          <a:xfrm>
            <a:off x="2362200" y="3124200"/>
            <a:ext cx="1219200" cy="22860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08" name="Rectangle 6"/>
          <p:cNvSpPr>
            <a:spLocks noChangeArrowheads="1"/>
          </p:cNvSpPr>
          <p:nvPr/>
        </p:nvSpPr>
        <p:spPr bwMode="auto">
          <a:xfrm>
            <a:off x="5257800" y="3124200"/>
            <a:ext cx="2895600" cy="2286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09" name="Text Box 7"/>
          <p:cNvSpPr txBox="1">
            <a:spLocks noChangeArrowheads="1"/>
          </p:cNvSpPr>
          <p:nvPr/>
        </p:nvSpPr>
        <p:spPr bwMode="auto">
          <a:xfrm>
            <a:off x="533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6 yds</a:t>
            </a:r>
          </a:p>
        </p:txBody>
      </p:sp>
      <p:sp>
        <p:nvSpPr>
          <p:cNvPr id="98310" name="Text Box 8"/>
          <p:cNvSpPr txBox="1">
            <a:spLocks noChangeArrowheads="1"/>
          </p:cNvSpPr>
          <p:nvPr/>
        </p:nvSpPr>
        <p:spPr bwMode="auto">
          <a:xfrm>
            <a:off x="2362200" y="57912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98311" name="Text Box 9"/>
          <p:cNvSpPr txBox="1">
            <a:spLocks noChangeArrowheads="1"/>
          </p:cNvSpPr>
          <p:nvPr/>
        </p:nvSpPr>
        <p:spPr bwMode="auto">
          <a:xfrm>
            <a:off x="6019800" y="57912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8 yds</a:t>
            </a:r>
          </a:p>
        </p:txBody>
      </p:sp>
      <p:sp>
        <p:nvSpPr>
          <p:cNvPr id="98312" name="AutoShape 10"/>
          <p:cNvSpPr>
            <a:spLocks/>
          </p:cNvSpPr>
          <p:nvPr/>
        </p:nvSpPr>
        <p:spPr bwMode="auto">
          <a:xfrm>
            <a:off x="1676400" y="3200400"/>
            <a:ext cx="381000" cy="2133600"/>
          </a:xfrm>
          <a:prstGeom prst="leftBrace">
            <a:avLst>
              <a:gd name="adj1" fmla="val 4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3" name="AutoShape 11"/>
          <p:cNvSpPr>
            <a:spLocks/>
          </p:cNvSpPr>
          <p:nvPr/>
        </p:nvSpPr>
        <p:spPr bwMode="auto">
          <a:xfrm rot="-5400000">
            <a:off x="6591300" y="4305300"/>
            <a:ext cx="304800" cy="2667000"/>
          </a:xfrm>
          <a:prstGeom prst="leftBrace">
            <a:avLst>
              <a:gd name="adj1" fmla="val 7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4" name="AutoShape 12"/>
          <p:cNvSpPr>
            <a:spLocks/>
          </p:cNvSpPr>
          <p:nvPr/>
        </p:nvSpPr>
        <p:spPr bwMode="auto">
          <a:xfrm rot="-5400000">
            <a:off x="2819400" y="5029200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5" name="Text Box 13"/>
          <p:cNvSpPr txBox="1">
            <a:spLocks noChangeArrowheads="1"/>
          </p:cNvSpPr>
          <p:nvPr/>
        </p:nvSpPr>
        <p:spPr bwMode="auto">
          <a:xfrm>
            <a:off x="4038600" y="35052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6 yds</a:t>
            </a:r>
          </a:p>
        </p:txBody>
      </p:sp>
      <p:sp>
        <p:nvSpPr>
          <p:cNvPr id="98316" name="AutoShape 14"/>
          <p:cNvSpPr>
            <a:spLocks/>
          </p:cNvSpPr>
          <p:nvPr/>
        </p:nvSpPr>
        <p:spPr bwMode="auto">
          <a:xfrm>
            <a:off x="4648200" y="3200400"/>
            <a:ext cx="381000" cy="2133600"/>
          </a:xfrm>
          <a:prstGeom prst="leftBrace">
            <a:avLst>
              <a:gd name="adj1" fmla="val 4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7" name="Text Box 15"/>
          <p:cNvSpPr txBox="1">
            <a:spLocks noChangeArrowheads="1"/>
          </p:cNvSpPr>
          <p:nvPr/>
        </p:nvSpPr>
        <p:spPr bwMode="auto">
          <a:xfrm>
            <a:off x="2438400" y="23622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6 x 4  </a:t>
            </a:r>
          </a:p>
        </p:txBody>
      </p:sp>
      <p:sp>
        <p:nvSpPr>
          <p:cNvPr id="98318" name="Text Box 16"/>
          <p:cNvSpPr txBox="1">
            <a:spLocks noChangeArrowheads="1"/>
          </p:cNvSpPr>
          <p:nvPr/>
        </p:nvSpPr>
        <p:spPr bwMode="auto">
          <a:xfrm>
            <a:off x="6172200" y="23622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6 x 8</a:t>
            </a:r>
          </a:p>
        </p:txBody>
      </p:sp>
    </p:spTree>
    <p:custDataLst>
      <p:tags r:id="rId1"/>
    </p:custData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7) Write an expression that shows how to find the area of the rectangle and uses the distributive property.</a:t>
            </a:r>
          </a:p>
        </p:txBody>
      </p:sp>
      <p:sp>
        <p:nvSpPr>
          <p:cNvPr id="99331" name="Rectangle 5"/>
          <p:cNvSpPr>
            <a:spLocks noChangeArrowheads="1"/>
          </p:cNvSpPr>
          <p:nvPr/>
        </p:nvSpPr>
        <p:spPr bwMode="auto">
          <a:xfrm>
            <a:off x="2362200" y="3124200"/>
            <a:ext cx="1219200" cy="22860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32" name="Rectangle 6"/>
          <p:cNvSpPr>
            <a:spLocks noChangeArrowheads="1"/>
          </p:cNvSpPr>
          <p:nvPr/>
        </p:nvSpPr>
        <p:spPr bwMode="auto">
          <a:xfrm>
            <a:off x="5257800" y="3124200"/>
            <a:ext cx="2895600" cy="2286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33" name="Text Box 7"/>
          <p:cNvSpPr txBox="1">
            <a:spLocks noChangeArrowheads="1"/>
          </p:cNvSpPr>
          <p:nvPr/>
        </p:nvSpPr>
        <p:spPr bwMode="auto">
          <a:xfrm>
            <a:off x="533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6 yds</a:t>
            </a:r>
          </a:p>
        </p:txBody>
      </p:sp>
      <p:sp>
        <p:nvSpPr>
          <p:cNvPr id="99334" name="Text Box 8"/>
          <p:cNvSpPr txBox="1">
            <a:spLocks noChangeArrowheads="1"/>
          </p:cNvSpPr>
          <p:nvPr/>
        </p:nvSpPr>
        <p:spPr bwMode="auto">
          <a:xfrm>
            <a:off x="2362200" y="57912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99335" name="Text Box 9"/>
          <p:cNvSpPr txBox="1">
            <a:spLocks noChangeArrowheads="1"/>
          </p:cNvSpPr>
          <p:nvPr/>
        </p:nvSpPr>
        <p:spPr bwMode="auto">
          <a:xfrm>
            <a:off x="6019800" y="57912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8 yds</a:t>
            </a:r>
          </a:p>
        </p:txBody>
      </p:sp>
      <p:sp>
        <p:nvSpPr>
          <p:cNvPr id="99336" name="AutoShape 10"/>
          <p:cNvSpPr>
            <a:spLocks/>
          </p:cNvSpPr>
          <p:nvPr/>
        </p:nvSpPr>
        <p:spPr bwMode="auto">
          <a:xfrm>
            <a:off x="1676400" y="3200400"/>
            <a:ext cx="381000" cy="2133600"/>
          </a:xfrm>
          <a:prstGeom prst="leftBrace">
            <a:avLst>
              <a:gd name="adj1" fmla="val 4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37" name="AutoShape 11"/>
          <p:cNvSpPr>
            <a:spLocks/>
          </p:cNvSpPr>
          <p:nvPr/>
        </p:nvSpPr>
        <p:spPr bwMode="auto">
          <a:xfrm rot="-5400000">
            <a:off x="6591300" y="4305300"/>
            <a:ext cx="304800" cy="2667000"/>
          </a:xfrm>
          <a:prstGeom prst="leftBrace">
            <a:avLst>
              <a:gd name="adj1" fmla="val 7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38" name="AutoShape 12"/>
          <p:cNvSpPr>
            <a:spLocks/>
          </p:cNvSpPr>
          <p:nvPr/>
        </p:nvSpPr>
        <p:spPr bwMode="auto">
          <a:xfrm rot="-5400000">
            <a:off x="2819400" y="5029200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39" name="Text Box 15"/>
          <p:cNvSpPr txBox="1">
            <a:spLocks noChangeArrowheads="1"/>
          </p:cNvSpPr>
          <p:nvPr/>
        </p:nvSpPr>
        <p:spPr bwMode="auto">
          <a:xfrm>
            <a:off x="2438400" y="23622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6 x 4  </a:t>
            </a:r>
          </a:p>
        </p:txBody>
      </p:sp>
      <p:sp>
        <p:nvSpPr>
          <p:cNvPr id="99340" name="Text Box 16"/>
          <p:cNvSpPr txBox="1">
            <a:spLocks noChangeArrowheads="1"/>
          </p:cNvSpPr>
          <p:nvPr/>
        </p:nvSpPr>
        <p:spPr bwMode="auto">
          <a:xfrm>
            <a:off x="6172200" y="23622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6 x 8</a:t>
            </a:r>
          </a:p>
        </p:txBody>
      </p:sp>
    </p:spTree>
    <p:custDataLst>
      <p:tags r:id="rId1"/>
    </p:custData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7) Write an expression that shows how to find the area of the rectangle and uses the distributive property.</a:t>
            </a:r>
          </a:p>
        </p:txBody>
      </p:sp>
      <p:sp>
        <p:nvSpPr>
          <p:cNvPr id="100355" name="Rectangle 5"/>
          <p:cNvSpPr>
            <a:spLocks noChangeArrowheads="1"/>
          </p:cNvSpPr>
          <p:nvPr/>
        </p:nvSpPr>
        <p:spPr bwMode="auto">
          <a:xfrm>
            <a:off x="2895600" y="3124200"/>
            <a:ext cx="1219200" cy="22860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56" name="Rectangle 6"/>
          <p:cNvSpPr>
            <a:spLocks noChangeArrowheads="1"/>
          </p:cNvSpPr>
          <p:nvPr/>
        </p:nvSpPr>
        <p:spPr bwMode="auto">
          <a:xfrm>
            <a:off x="4724400" y="3124200"/>
            <a:ext cx="2895600" cy="2286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57" name="Text Box 7"/>
          <p:cNvSpPr txBox="1">
            <a:spLocks noChangeArrowheads="1"/>
          </p:cNvSpPr>
          <p:nvPr/>
        </p:nvSpPr>
        <p:spPr bwMode="auto">
          <a:xfrm>
            <a:off x="10668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6 yds</a:t>
            </a:r>
          </a:p>
        </p:txBody>
      </p:sp>
      <p:sp>
        <p:nvSpPr>
          <p:cNvPr id="100358" name="Text Box 8"/>
          <p:cNvSpPr txBox="1">
            <a:spLocks noChangeArrowheads="1"/>
          </p:cNvSpPr>
          <p:nvPr/>
        </p:nvSpPr>
        <p:spPr bwMode="auto">
          <a:xfrm>
            <a:off x="2895600" y="57912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100359" name="Text Box 9"/>
          <p:cNvSpPr txBox="1">
            <a:spLocks noChangeArrowheads="1"/>
          </p:cNvSpPr>
          <p:nvPr/>
        </p:nvSpPr>
        <p:spPr bwMode="auto">
          <a:xfrm>
            <a:off x="5334000" y="57912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8 yds</a:t>
            </a:r>
          </a:p>
        </p:txBody>
      </p:sp>
      <p:sp>
        <p:nvSpPr>
          <p:cNvPr id="100360" name="AutoShape 10"/>
          <p:cNvSpPr>
            <a:spLocks/>
          </p:cNvSpPr>
          <p:nvPr/>
        </p:nvSpPr>
        <p:spPr bwMode="auto">
          <a:xfrm>
            <a:off x="2209800" y="3200400"/>
            <a:ext cx="381000" cy="2133600"/>
          </a:xfrm>
          <a:prstGeom prst="leftBrace">
            <a:avLst>
              <a:gd name="adj1" fmla="val 4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1" name="AutoShape 11"/>
          <p:cNvSpPr>
            <a:spLocks/>
          </p:cNvSpPr>
          <p:nvPr/>
        </p:nvSpPr>
        <p:spPr bwMode="auto">
          <a:xfrm rot="-5400000">
            <a:off x="6057900" y="4305300"/>
            <a:ext cx="304800" cy="2667000"/>
          </a:xfrm>
          <a:prstGeom prst="leftBrace">
            <a:avLst>
              <a:gd name="adj1" fmla="val 7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2" name="AutoShape 12"/>
          <p:cNvSpPr>
            <a:spLocks/>
          </p:cNvSpPr>
          <p:nvPr/>
        </p:nvSpPr>
        <p:spPr bwMode="auto">
          <a:xfrm rot="-5400000">
            <a:off x="3352800" y="5029200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3" name="Text Box 13"/>
          <p:cNvSpPr txBox="1">
            <a:spLocks noChangeArrowheads="1"/>
          </p:cNvSpPr>
          <p:nvPr/>
        </p:nvSpPr>
        <p:spPr bwMode="auto">
          <a:xfrm>
            <a:off x="2971800" y="23622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6 x 4  </a:t>
            </a:r>
          </a:p>
        </p:txBody>
      </p:sp>
      <p:sp>
        <p:nvSpPr>
          <p:cNvPr id="100364" name="Text Box 14"/>
          <p:cNvSpPr txBox="1">
            <a:spLocks noChangeArrowheads="1"/>
          </p:cNvSpPr>
          <p:nvPr/>
        </p:nvSpPr>
        <p:spPr bwMode="auto">
          <a:xfrm>
            <a:off x="5638800" y="23622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6 x 8</a:t>
            </a:r>
          </a:p>
        </p:txBody>
      </p:sp>
    </p:spTree>
    <p:custDataLst>
      <p:tags r:id="rId1"/>
    </p:custData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7) Write an expression that shows how to find the area of the rectangle and uses the distributive property.</a:t>
            </a:r>
          </a:p>
        </p:txBody>
      </p:sp>
      <p:sp>
        <p:nvSpPr>
          <p:cNvPr id="101379" name="Rectangle 5"/>
          <p:cNvSpPr>
            <a:spLocks noChangeArrowheads="1"/>
          </p:cNvSpPr>
          <p:nvPr/>
        </p:nvSpPr>
        <p:spPr bwMode="auto">
          <a:xfrm>
            <a:off x="3124200" y="3124200"/>
            <a:ext cx="1219200" cy="22860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80" name="Rectangle 6"/>
          <p:cNvSpPr>
            <a:spLocks noChangeArrowheads="1"/>
          </p:cNvSpPr>
          <p:nvPr/>
        </p:nvSpPr>
        <p:spPr bwMode="auto">
          <a:xfrm>
            <a:off x="4343400" y="3124200"/>
            <a:ext cx="2895600" cy="2286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81" name="Text Box 7"/>
          <p:cNvSpPr txBox="1">
            <a:spLocks noChangeArrowheads="1"/>
          </p:cNvSpPr>
          <p:nvPr/>
        </p:nvSpPr>
        <p:spPr bwMode="auto">
          <a:xfrm>
            <a:off x="1295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6 yds</a:t>
            </a:r>
          </a:p>
        </p:txBody>
      </p:sp>
      <p:sp>
        <p:nvSpPr>
          <p:cNvPr id="101382" name="Text Box 8"/>
          <p:cNvSpPr txBox="1">
            <a:spLocks noChangeArrowheads="1"/>
          </p:cNvSpPr>
          <p:nvPr/>
        </p:nvSpPr>
        <p:spPr bwMode="auto">
          <a:xfrm>
            <a:off x="3124200" y="57912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101383" name="Text Box 9"/>
          <p:cNvSpPr txBox="1">
            <a:spLocks noChangeArrowheads="1"/>
          </p:cNvSpPr>
          <p:nvPr/>
        </p:nvSpPr>
        <p:spPr bwMode="auto">
          <a:xfrm>
            <a:off x="5105400" y="57912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8 yds</a:t>
            </a:r>
          </a:p>
        </p:txBody>
      </p:sp>
      <p:sp>
        <p:nvSpPr>
          <p:cNvPr id="101384" name="AutoShape 10"/>
          <p:cNvSpPr>
            <a:spLocks/>
          </p:cNvSpPr>
          <p:nvPr/>
        </p:nvSpPr>
        <p:spPr bwMode="auto">
          <a:xfrm>
            <a:off x="2438400" y="3200400"/>
            <a:ext cx="381000" cy="2133600"/>
          </a:xfrm>
          <a:prstGeom prst="leftBrace">
            <a:avLst>
              <a:gd name="adj1" fmla="val 4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85" name="AutoShape 11"/>
          <p:cNvSpPr>
            <a:spLocks/>
          </p:cNvSpPr>
          <p:nvPr/>
        </p:nvSpPr>
        <p:spPr bwMode="auto">
          <a:xfrm rot="-5400000">
            <a:off x="5676900" y="4305300"/>
            <a:ext cx="304800" cy="2667000"/>
          </a:xfrm>
          <a:prstGeom prst="leftBrace">
            <a:avLst>
              <a:gd name="adj1" fmla="val 7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86" name="AutoShape 12"/>
          <p:cNvSpPr>
            <a:spLocks/>
          </p:cNvSpPr>
          <p:nvPr/>
        </p:nvSpPr>
        <p:spPr bwMode="auto">
          <a:xfrm rot="-5400000">
            <a:off x="3581400" y="5029200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87" name="Text Box 13"/>
          <p:cNvSpPr txBox="1">
            <a:spLocks noChangeArrowheads="1"/>
          </p:cNvSpPr>
          <p:nvPr/>
        </p:nvSpPr>
        <p:spPr bwMode="auto">
          <a:xfrm>
            <a:off x="3276600" y="24384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6 x 4  +</a:t>
            </a:r>
          </a:p>
        </p:txBody>
      </p:sp>
      <p:sp>
        <p:nvSpPr>
          <p:cNvPr id="101388" name="Text Box 14"/>
          <p:cNvSpPr txBox="1">
            <a:spLocks noChangeArrowheads="1"/>
          </p:cNvSpPr>
          <p:nvPr/>
        </p:nvSpPr>
        <p:spPr bwMode="auto">
          <a:xfrm>
            <a:off x="4724400" y="243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6 x 8</a:t>
            </a:r>
          </a:p>
        </p:txBody>
      </p:sp>
    </p:spTree>
    <p:custDataLst>
      <p:tags r:id="rId1"/>
    </p:custData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8) Write an expression that shows how to find the area of the rectangle and uses the distributive property.</a:t>
            </a:r>
          </a:p>
        </p:txBody>
      </p:sp>
      <p:sp>
        <p:nvSpPr>
          <p:cNvPr id="102403" name="Rectangle 5"/>
          <p:cNvSpPr>
            <a:spLocks noChangeArrowheads="1"/>
          </p:cNvSpPr>
          <p:nvPr/>
        </p:nvSpPr>
        <p:spPr bwMode="auto">
          <a:xfrm>
            <a:off x="2743200" y="3124200"/>
            <a:ext cx="1219200" cy="1828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4" name="Rectangle 6"/>
          <p:cNvSpPr>
            <a:spLocks noChangeArrowheads="1"/>
          </p:cNvSpPr>
          <p:nvPr/>
        </p:nvSpPr>
        <p:spPr bwMode="auto">
          <a:xfrm>
            <a:off x="3962400" y="3124200"/>
            <a:ext cx="2895600" cy="18288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5" name="Text Box 7"/>
          <p:cNvSpPr txBox="1">
            <a:spLocks noChangeArrowheads="1"/>
          </p:cNvSpPr>
          <p:nvPr/>
        </p:nvSpPr>
        <p:spPr bwMode="auto">
          <a:xfrm>
            <a:off x="914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102406" name="Text Box 8"/>
          <p:cNvSpPr txBox="1">
            <a:spLocks noChangeArrowheads="1"/>
          </p:cNvSpPr>
          <p:nvPr/>
        </p:nvSpPr>
        <p:spPr bwMode="auto">
          <a:xfrm>
            <a:off x="25146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2 yds</a:t>
            </a:r>
          </a:p>
        </p:txBody>
      </p:sp>
      <p:sp>
        <p:nvSpPr>
          <p:cNvPr id="102407" name="Text Box 9"/>
          <p:cNvSpPr txBox="1">
            <a:spLocks noChangeArrowheads="1"/>
          </p:cNvSpPr>
          <p:nvPr/>
        </p:nvSpPr>
        <p:spPr bwMode="auto">
          <a:xfrm>
            <a:off x="47244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10 yds</a:t>
            </a:r>
          </a:p>
        </p:txBody>
      </p:sp>
      <p:sp>
        <p:nvSpPr>
          <p:cNvPr id="102408" name="AutoShape 10"/>
          <p:cNvSpPr>
            <a:spLocks/>
          </p:cNvSpPr>
          <p:nvPr/>
        </p:nvSpPr>
        <p:spPr bwMode="auto">
          <a:xfrm>
            <a:off x="20574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9" name="AutoShape 11"/>
          <p:cNvSpPr>
            <a:spLocks/>
          </p:cNvSpPr>
          <p:nvPr/>
        </p:nvSpPr>
        <p:spPr bwMode="auto">
          <a:xfrm rot="-5400000">
            <a:off x="53340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10" name="AutoShape 12"/>
          <p:cNvSpPr>
            <a:spLocks/>
          </p:cNvSpPr>
          <p:nvPr/>
        </p:nvSpPr>
        <p:spPr bwMode="auto">
          <a:xfrm rot="-5400000">
            <a:off x="30861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8) Write an expression that shows how to find the area of the rectangle and uses the distributive property.</a:t>
            </a:r>
          </a:p>
        </p:txBody>
      </p:sp>
      <p:sp>
        <p:nvSpPr>
          <p:cNvPr id="103427" name="Rectangle 5"/>
          <p:cNvSpPr>
            <a:spLocks noChangeArrowheads="1"/>
          </p:cNvSpPr>
          <p:nvPr/>
        </p:nvSpPr>
        <p:spPr bwMode="auto">
          <a:xfrm>
            <a:off x="2743200" y="3124200"/>
            <a:ext cx="1219200" cy="1828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28" name="Rectangle 6"/>
          <p:cNvSpPr>
            <a:spLocks noChangeArrowheads="1"/>
          </p:cNvSpPr>
          <p:nvPr/>
        </p:nvSpPr>
        <p:spPr bwMode="auto">
          <a:xfrm>
            <a:off x="3962400" y="3124200"/>
            <a:ext cx="2895600" cy="18288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29" name="Text Box 7"/>
          <p:cNvSpPr txBox="1">
            <a:spLocks noChangeArrowheads="1"/>
          </p:cNvSpPr>
          <p:nvPr/>
        </p:nvSpPr>
        <p:spPr bwMode="auto">
          <a:xfrm>
            <a:off x="914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103430" name="Text Box 8"/>
          <p:cNvSpPr txBox="1">
            <a:spLocks noChangeArrowheads="1"/>
          </p:cNvSpPr>
          <p:nvPr/>
        </p:nvSpPr>
        <p:spPr bwMode="auto">
          <a:xfrm>
            <a:off x="25146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2 yds</a:t>
            </a:r>
          </a:p>
        </p:txBody>
      </p:sp>
      <p:sp>
        <p:nvSpPr>
          <p:cNvPr id="103431" name="Text Box 9"/>
          <p:cNvSpPr txBox="1">
            <a:spLocks noChangeArrowheads="1"/>
          </p:cNvSpPr>
          <p:nvPr/>
        </p:nvSpPr>
        <p:spPr bwMode="auto">
          <a:xfrm>
            <a:off x="47244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10 yds</a:t>
            </a:r>
          </a:p>
        </p:txBody>
      </p:sp>
      <p:sp>
        <p:nvSpPr>
          <p:cNvPr id="103432" name="AutoShape 10"/>
          <p:cNvSpPr>
            <a:spLocks/>
          </p:cNvSpPr>
          <p:nvPr/>
        </p:nvSpPr>
        <p:spPr bwMode="auto">
          <a:xfrm>
            <a:off x="20574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33" name="AutoShape 11"/>
          <p:cNvSpPr>
            <a:spLocks/>
          </p:cNvSpPr>
          <p:nvPr/>
        </p:nvSpPr>
        <p:spPr bwMode="auto">
          <a:xfrm rot="-5400000">
            <a:off x="53340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34" name="AutoShape 12"/>
          <p:cNvSpPr>
            <a:spLocks/>
          </p:cNvSpPr>
          <p:nvPr/>
        </p:nvSpPr>
        <p:spPr bwMode="auto">
          <a:xfrm rot="-5400000">
            <a:off x="30861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35" name="Text Box 13"/>
          <p:cNvSpPr txBox="1">
            <a:spLocks noChangeArrowheads="1"/>
          </p:cNvSpPr>
          <p:nvPr/>
        </p:nvSpPr>
        <p:spPr bwMode="auto">
          <a:xfrm>
            <a:off x="2819400" y="38100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5 x 2</a:t>
            </a:r>
          </a:p>
        </p:txBody>
      </p:sp>
      <p:sp>
        <p:nvSpPr>
          <p:cNvPr id="103436" name="Text Box 14"/>
          <p:cNvSpPr txBox="1">
            <a:spLocks noChangeArrowheads="1"/>
          </p:cNvSpPr>
          <p:nvPr/>
        </p:nvSpPr>
        <p:spPr bwMode="auto">
          <a:xfrm>
            <a:off x="4572000" y="38100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5 x 10 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ANSWERNOWTEXT" val="Answer Now"/>
  <p:tag name="RESPTABLESTYLE" val="-1"/>
  <p:tag name="ALLOWDUPLICATES" val="False"/>
  <p:tag name="AUTOADVANCE" val="False"/>
  <p:tag name="STDCHART" val="1"/>
  <p:tag name="BUBBLENAMEVISIBLE" val="True"/>
  <p:tag name="DEFAULTNUMTEAMS" val="5"/>
  <p:tag name="CUSTOMCELLBACKCOLOR2" val="-13395457"/>
  <p:tag name="DISPLAYNAME" val="True"/>
  <p:tag name="GRIDROTATIONINTERVAL" val="2"/>
  <p:tag name="POLLINGCYCLE" val="2"/>
  <p:tag name="INCLUDENONRESPONDERS" val="False"/>
  <p:tag name="ALLOWUSERFEEDBACK" val="True"/>
  <p:tag name="REALTIMEBACKUPPATH" val="(None)"/>
  <p:tag name="ADVANCEDSETTINGSVIEW" val="False"/>
  <p:tag name="FIBDISPLAYKEYWORDS" val="True"/>
  <p:tag name="PRRESPONSE4" val="7"/>
  <p:tag name="PRRESPONSE8" val="3"/>
  <p:tag name="POWERPOINTVERSION" val="11.0"/>
  <p:tag name="ANSWERNOWSTYLE" val="-1"/>
  <p:tag name="COUNTDOWNSECONDS" val="10"/>
  <p:tag name="BACKUPMAINTENANCE" val="7"/>
  <p:tag name="AUTOUPDATEALIASES" val="True"/>
  <p:tag name="BUBBLESIZEVISIBLE" val="True"/>
  <p:tag name="CUSTOMCELLFORECOLOR" val="-16777216"/>
  <p:tag name="USESCHEMECOLORS" val="True"/>
  <p:tag name="AUTOSIZEGRID" val="True"/>
  <p:tag name="CHARTLABELS" val="0"/>
  <p:tag name="INCLUDEPPT" val="True"/>
  <p:tag name="ZEROBASED" val="False"/>
  <p:tag name="FIBNUMRESULTS" val="5"/>
  <p:tag name="PRRESPONSE3" val="8"/>
  <p:tag name="PRRESPONSE9" val="2"/>
  <p:tag name="USESECONDARYMONITOR" val="True"/>
  <p:tag name="RESPCOUNTERFORMAT" val="0"/>
  <p:tag name="CHARTVALUEFORMAT" val="0%"/>
  <p:tag name="TEAMSINLEADERBOARD" val="5"/>
  <p:tag name="CUSTOMGRIDBACKCOLOR" val="-2830136"/>
  <p:tag name="DISPLAYDEVICENUMBER" val="True"/>
  <p:tag name="GRIDPOSITION" val="1"/>
  <p:tag name="PARTLISTDEFAULT" val="0"/>
  <p:tag name="AUTOADJUSTPARTRANGE" val="True"/>
  <p:tag name="PRRESPONSE1" val="10"/>
  <p:tag name="PRRESPONSE7" val="4"/>
  <p:tag name="BULLETTYPE" val="3"/>
  <p:tag name="NUMRESPONSES" val="1"/>
  <p:tag name="PARTICIPANTSINLEADERBOARD" val="5"/>
  <p:tag name="CUSTOMCELLBACKCOLOR1" val="-657956"/>
  <p:tag name="GRIDOPACITY" val="90"/>
  <p:tag name="MULTIRESPDIVISOR" val="1"/>
  <p:tag name="CHARTSCALE" val="True"/>
  <p:tag name="PRRESPONSE5" val="6"/>
  <p:tag name="SHOWBARVISIBLE" val="True"/>
  <p:tag name="BACKUPSESSIONS" val="True"/>
  <p:tag name="BUBBLEVALUEFORMAT" val="0.0"/>
  <p:tag name="DISPLAYDEVICEID" val="True"/>
  <p:tag name="CORRECTPOINTVALUE" val="100"/>
  <p:tag name="FIBINCLUDEOTHER" val="True"/>
  <p:tag name="TPVERSION" val="2008"/>
  <p:tag name="REVIEWONLY" val="False"/>
  <p:tag name="CUSTOMCELLBACKCOLOR3" val="-268652"/>
  <p:tag name="RESETCHARTS" val="True"/>
  <p:tag name="PRRESPONSE2" val="9"/>
  <p:tag name="RESPCOUNTERSTYLE" val="-1"/>
  <p:tag name="BUBBLEGROUPING" val="3"/>
  <p:tag name="INCORRECTPOINTVALUE" val="0"/>
  <p:tag name="PRRESPONSE10" val="1"/>
  <p:tag name="MAXRESPONDERS" val="5"/>
  <p:tag name="REALTIMEBACKUP" val="False"/>
  <p:tag name="INPUTSOURCE" val="1"/>
  <p:tag name="CHARTCOLORS" val="0"/>
  <p:tag name="ROTATIONINTERVAL" val="2"/>
  <p:tag name="PRRESPONSE6" val="5"/>
  <p:tag name="FIBDISPLAYRESULTS" val="True"/>
  <p:tag name="COUNTDOWNSTYLE" val="-1"/>
  <p:tag name="GRIDSIZE" val="{Width=800, Height=600}"/>
  <p:tag name="CUSTOMCELLBACKCOLOR4" val="-8355712"/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</TotalTime>
  <Words>2726</Words>
  <Application>Microsoft Office PowerPoint</Application>
  <PresentationFormat>On-screen Show (4:3)</PresentationFormat>
  <Paragraphs>560</Paragraphs>
  <Slides>116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116</vt:i4>
      </vt:variant>
    </vt:vector>
  </HeadingPairs>
  <TitlesOfParts>
    <vt:vector size="122" baseType="lpstr">
      <vt:lpstr>Arial</vt:lpstr>
      <vt:lpstr>Calibri</vt:lpstr>
      <vt:lpstr>Times New Roman</vt:lpstr>
      <vt:lpstr>Default Design</vt:lpstr>
      <vt:lpstr>1_Default Design</vt:lpstr>
      <vt:lpstr>Equation</vt:lpstr>
      <vt:lpstr>Distributive Property: Advanced Problems</vt:lpstr>
      <vt:lpstr>PowerPoint Presentation</vt:lpstr>
      <vt:lpstr>PowerPoint Presentation</vt:lpstr>
      <vt:lpstr>Example 1-1a</vt:lpstr>
      <vt:lpstr>Example 1-1b</vt:lpstr>
      <vt:lpstr>Example 1-1c</vt:lpstr>
      <vt:lpstr>Example 1-2a</vt:lpstr>
      <vt:lpstr>Example 1-2a</vt:lpstr>
      <vt:lpstr>Example 1-2b</vt:lpstr>
      <vt:lpstr>Example 1-2c</vt:lpstr>
      <vt:lpstr>Example 1-3a</vt:lpstr>
      <vt:lpstr>Example 1-3b</vt:lpstr>
      <vt:lpstr>Example 1-3c</vt:lpstr>
      <vt:lpstr>Example 1-4a</vt:lpstr>
      <vt:lpstr>Example 1-4b</vt:lpstr>
      <vt:lpstr>Example 1-4c</vt:lpstr>
      <vt:lpstr>Real-Life Example 2 Mental Math</vt:lpstr>
      <vt:lpstr>The distributive property is mental math strategy that can be used when multiplying.</vt:lpstr>
      <vt:lpstr>PowerPoint Presentation</vt:lpstr>
      <vt:lpstr>PowerPoint Presentation</vt:lpstr>
      <vt:lpstr>PowerPoint Presentation</vt:lpstr>
      <vt:lpstr>PowerPoint Presentation</vt:lpstr>
      <vt:lpstr>Let’s look at another example.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word “distribute” means  “to give out.”</vt:lpstr>
      <vt:lpstr>Distribute the cubes to the girls.</vt:lpstr>
      <vt:lpstr>Distribute the cubes to the girls.</vt:lpstr>
      <vt:lpstr>Distribute the cubes to the girls.</vt:lpstr>
      <vt:lpstr>Distribute the cubes to the girls.</vt:lpstr>
      <vt:lpstr>Distribute the cubes to the girls.</vt:lpstr>
      <vt:lpstr>Distribute the cubes to the girls.</vt:lpstr>
      <vt:lpstr>In this example, the 5 was distributed.</vt:lpstr>
      <vt:lpstr>In this example, the 7 was distributed.</vt:lpstr>
      <vt:lpstr>Find the area of the rectangle. Area = length x width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 swimming pool has a shallow end and a deep end.  Find the surface area of the pool.</vt:lpstr>
      <vt:lpstr>Break the pool into a deep end and a shallow end.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Write an expression that shows how to find the area of the rectangle and uses the distributive property.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Practice Time</vt:lpstr>
      <vt:lpstr>1) Which of the following expressions shows the distributive property for 5 x (3 + 7)?</vt:lpstr>
      <vt:lpstr>PowerPoint Presentation</vt:lpstr>
      <vt:lpstr>2) Which of the following expressions shows the distributive property for 3 x (9 + 4) ?</vt:lpstr>
      <vt:lpstr>PowerPoint Presentation</vt:lpstr>
      <vt:lpstr>3) Which of the following expressions is equivalent to: 2 + 3 + 2 + 3  and shows the distributive property.</vt:lpstr>
      <vt:lpstr>PowerPoint Presentation</vt:lpstr>
      <vt:lpstr>4) Which of the following expressions is equivalent to: (4 x 3) + (4 x 8) 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11) Which expression is equivalent to 3(x + 7)?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Click below to see video</vt:lpstr>
      <vt:lpstr>Click to Test Your Skills</vt:lpstr>
    </vt:vector>
  </TitlesOfParts>
  <Company>Personal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Distributive Property PowerPoint</dc:title>
  <dc:creator>Jane T. Barnard</dc:creator>
  <cp:lastModifiedBy>Angela Benton</cp:lastModifiedBy>
  <cp:revision>22</cp:revision>
  <dcterms:created xsi:type="dcterms:W3CDTF">2004-07-29T19:42:51Z</dcterms:created>
  <dcterms:modified xsi:type="dcterms:W3CDTF">2017-09-15T19:27:19Z</dcterms:modified>
</cp:coreProperties>
</file>